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y Mull" initials="RM" lastIdx="3" clrIdx="0">
    <p:extLst>
      <p:ext uri="{19B8F6BF-5375-455C-9EA6-DF929625EA0E}">
        <p15:presenceInfo xmlns:p15="http://schemas.microsoft.com/office/powerpoint/2012/main" userId="ae68ee9ceb00c9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015A8-A421-D545-8DEA-9B0B6433D95C}" v="30" dt="2026-05-18T15:45:16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10"/>
    <p:restoredTop sz="94693"/>
  </p:normalViewPr>
  <p:slideViewPr>
    <p:cSldViewPr snapToGrid="0">
      <p:cViewPr varScale="1">
        <p:scale>
          <a:sx n="124" d="100"/>
          <a:sy n="124" d="100"/>
        </p:scale>
        <p:origin x="200" y="7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5-18T10:14:44.889" idx="1">
    <p:pos x="7680" y="0"/>
    <p:text>There is another USGS Stream Gauge at Dukes Bridge 04100220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5-18T10:22:27.218" idx="2">
    <p:pos x="6514" y="2409"/>
    <p:text>I don't think we need this, plus DNR does not like us using the word dam when referring to the stop logs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5-18T10:25:03.917" idx="3">
    <p:pos x="7191" y="1306"/>
    <p:text>.0005% is actually .000005.  You can say .05% or .0005.  I suggest the later as it's less confusing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000E5-42D7-406A-8AD0-15935A9C52E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94842F-A5B2-4B10-9CBE-C8A9C57572EA}">
      <dgm:prSet/>
      <dgm:spPr/>
      <dgm:t>
        <a:bodyPr/>
        <a:lstStyle/>
        <a:p>
          <a:r>
            <a:rPr lang="en-US" dirty="0"/>
            <a:t>Projects taken from DNR/Corps of Engineers in Silver Jackets and NBER studies</a:t>
          </a:r>
        </a:p>
      </dgm:t>
    </dgm:pt>
    <dgm:pt modelId="{467A5092-F579-4721-8DD6-F34C0F106028}" type="parTrans" cxnId="{F71B5A1E-D1F5-41BD-8EFD-ED4E02D92D81}">
      <dgm:prSet/>
      <dgm:spPr/>
      <dgm:t>
        <a:bodyPr/>
        <a:lstStyle/>
        <a:p>
          <a:endParaRPr lang="en-US"/>
        </a:p>
      </dgm:t>
    </dgm:pt>
    <dgm:pt modelId="{4F4BC520-7F4C-4898-94CF-E9F6D29DC602}" type="sibTrans" cxnId="{F71B5A1E-D1F5-41BD-8EFD-ED4E02D92D81}">
      <dgm:prSet/>
      <dgm:spPr/>
      <dgm:t>
        <a:bodyPr/>
        <a:lstStyle/>
        <a:p>
          <a:endParaRPr lang="en-US"/>
        </a:p>
      </dgm:t>
    </dgm:pt>
    <dgm:pt modelId="{EAB254E9-EE77-4FAF-AD69-186E5F409E7B}">
      <dgm:prSet/>
      <dgm:spPr/>
      <dgm:t>
        <a:bodyPr/>
        <a:lstStyle/>
        <a:p>
          <a:r>
            <a:rPr lang="en-US"/>
            <a:t>Cost of Conservancy District vs extreme costs of past floods and estimates of future floods</a:t>
          </a:r>
        </a:p>
      </dgm:t>
    </dgm:pt>
    <dgm:pt modelId="{9EBDBFB9-D443-4141-B638-78778CE2EA20}" type="parTrans" cxnId="{1028E13D-454E-45F5-B6C7-FFFE809C6957}">
      <dgm:prSet/>
      <dgm:spPr/>
      <dgm:t>
        <a:bodyPr/>
        <a:lstStyle/>
        <a:p>
          <a:endParaRPr lang="en-US"/>
        </a:p>
      </dgm:t>
    </dgm:pt>
    <dgm:pt modelId="{EA7D740C-55B6-474F-A2C6-B41FC0BFD8ED}" type="sibTrans" cxnId="{1028E13D-454E-45F5-B6C7-FFFE809C6957}">
      <dgm:prSet/>
      <dgm:spPr/>
      <dgm:t>
        <a:bodyPr/>
        <a:lstStyle/>
        <a:p>
          <a:endParaRPr lang="en-US"/>
        </a:p>
      </dgm:t>
    </dgm:pt>
    <dgm:pt modelId="{4DAD3AD2-92AC-48C5-BC71-18E648AA90AE}">
      <dgm:prSet/>
      <dgm:spPr/>
      <dgm:t>
        <a:bodyPr/>
        <a:lstStyle/>
        <a:p>
          <a:r>
            <a:rPr lang="en-US" dirty="0"/>
            <a:t>Average cost of only </a:t>
          </a:r>
          <a:r>
            <a:rPr lang="en-US" dirty="0">
              <a:solidFill>
                <a:schemeClr val="bg1"/>
              </a:solidFill>
            </a:rPr>
            <a:t>~$116 per freeholder based on 2025 assessed values</a:t>
          </a:r>
        </a:p>
      </dgm:t>
    </dgm:pt>
    <dgm:pt modelId="{B68A663C-A74C-487F-BD02-971A1DF56DC4}" type="parTrans" cxnId="{8CA66C9D-631A-4ACF-ADF4-86ABFA943D60}">
      <dgm:prSet/>
      <dgm:spPr/>
      <dgm:t>
        <a:bodyPr/>
        <a:lstStyle/>
        <a:p>
          <a:endParaRPr lang="en-US"/>
        </a:p>
      </dgm:t>
    </dgm:pt>
    <dgm:pt modelId="{AD479502-1B47-46C8-AB8B-C5B79A9E48E6}" type="sibTrans" cxnId="{8CA66C9D-631A-4ACF-ADF4-86ABFA943D60}">
      <dgm:prSet/>
      <dgm:spPr/>
      <dgm:t>
        <a:bodyPr/>
        <a:lstStyle/>
        <a:p>
          <a:endParaRPr lang="en-US"/>
        </a:p>
      </dgm:t>
    </dgm:pt>
    <dgm:pt modelId="{76ED2CAC-D8D7-4E8B-B83E-DB7A3A6781B8}">
      <dgm:prSet/>
      <dgm:spPr/>
      <dgm:t>
        <a:bodyPr/>
        <a:lstStyle/>
        <a:p>
          <a:r>
            <a:rPr lang="en-US"/>
            <a:t>Ability to secure additional grants</a:t>
          </a:r>
        </a:p>
      </dgm:t>
    </dgm:pt>
    <dgm:pt modelId="{50B572D4-B9A2-4813-B7B8-C6885BBCC849}" type="parTrans" cxnId="{4A3081BF-8D3D-40C7-8B23-0C8FCEB1B4E2}">
      <dgm:prSet/>
      <dgm:spPr/>
      <dgm:t>
        <a:bodyPr/>
        <a:lstStyle/>
        <a:p>
          <a:endParaRPr lang="en-US"/>
        </a:p>
      </dgm:t>
    </dgm:pt>
    <dgm:pt modelId="{0BF04B46-311F-4842-9350-E1A90D5271E1}" type="sibTrans" cxnId="{4A3081BF-8D3D-40C7-8B23-0C8FCEB1B4E2}">
      <dgm:prSet/>
      <dgm:spPr/>
      <dgm:t>
        <a:bodyPr/>
        <a:lstStyle/>
        <a:p>
          <a:endParaRPr lang="en-US"/>
        </a:p>
      </dgm:t>
    </dgm:pt>
    <dgm:pt modelId="{CAD92E61-B0A1-430D-9DC0-476620CC8094}">
      <dgm:prSet/>
      <dgm:spPr/>
      <dgm:t>
        <a:bodyPr/>
        <a:lstStyle/>
        <a:p>
          <a:r>
            <a:rPr lang="en-US"/>
            <a:t>Goals and projects of the WLCD have been supported by the DNR </a:t>
          </a:r>
        </a:p>
      </dgm:t>
    </dgm:pt>
    <dgm:pt modelId="{C37696FA-0991-4EDE-B814-D69271E555CB}" type="parTrans" cxnId="{C5881E75-D2D1-4F50-BA75-5ED2B342E9E4}">
      <dgm:prSet/>
      <dgm:spPr/>
      <dgm:t>
        <a:bodyPr/>
        <a:lstStyle/>
        <a:p>
          <a:endParaRPr lang="en-US"/>
        </a:p>
      </dgm:t>
    </dgm:pt>
    <dgm:pt modelId="{CE05E8FA-9357-4CC9-A053-FD7157B62CA5}" type="sibTrans" cxnId="{C5881E75-D2D1-4F50-BA75-5ED2B342E9E4}">
      <dgm:prSet/>
      <dgm:spPr/>
      <dgm:t>
        <a:bodyPr/>
        <a:lstStyle/>
        <a:p>
          <a:endParaRPr lang="en-US"/>
        </a:p>
      </dgm:t>
    </dgm:pt>
    <dgm:pt modelId="{379032FF-1E22-4414-A20F-A9366938FFDB}">
      <dgm:prSet/>
      <dgm:spPr/>
      <dgm:t>
        <a:bodyPr/>
        <a:lstStyle/>
        <a:p>
          <a:r>
            <a:rPr lang="en-US" dirty="0"/>
            <a:t>Multiple LARE grants</a:t>
          </a:r>
        </a:p>
      </dgm:t>
    </dgm:pt>
    <dgm:pt modelId="{A465D551-9F68-4A9C-A41E-4A03DB8E7CFA}" type="parTrans" cxnId="{AC8DE6C2-166E-443C-B8F0-2EAD2EE6B98D}">
      <dgm:prSet/>
      <dgm:spPr/>
      <dgm:t>
        <a:bodyPr/>
        <a:lstStyle/>
        <a:p>
          <a:endParaRPr lang="en-US"/>
        </a:p>
      </dgm:t>
    </dgm:pt>
    <dgm:pt modelId="{0F27DB73-10A9-475A-A8FB-3C7BE01FA22C}" type="sibTrans" cxnId="{AC8DE6C2-166E-443C-B8F0-2EAD2EE6B98D}">
      <dgm:prSet/>
      <dgm:spPr/>
      <dgm:t>
        <a:bodyPr/>
        <a:lstStyle/>
        <a:p>
          <a:endParaRPr lang="en-US"/>
        </a:p>
      </dgm:t>
    </dgm:pt>
    <dgm:pt modelId="{38A7CC66-F3C9-4E50-9DD0-054EB5B917FD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This is an attempt to stand on our own and directly raise funds that are sorely needed</a:t>
          </a:r>
        </a:p>
      </dgm:t>
    </dgm:pt>
    <dgm:pt modelId="{988CE7CA-C92F-405A-BF7F-AAFF86F7F783}" type="parTrans" cxnId="{18253B80-D1D9-4048-A21E-CAC4BBF3A8C3}">
      <dgm:prSet/>
      <dgm:spPr/>
      <dgm:t>
        <a:bodyPr/>
        <a:lstStyle/>
        <a:p>
          <a:endParaRPr lang="en-US"/>
        </a:p>
      </dgm:t>
    </dgm:pt>
    <dgm:pt modelId="{927FE341-55E1-4C04-B35B-335CD20AAFCB}" type="sibTrans" cxnId="{18253B80-D1D9-4048-A21E-CAC4BBF3A8C3}">
      <dgm:prSet/>
      <dgm:spPr/>
      <dgm:t>
        <a:bodyPr/>
        <a:lstStyle/>
        <a:p>
          <a:endParaRPr lang="en-US"/>
        </a:p>
      </dgm:t>
    </dgm:pt>
    <dgm:pt modelId="{A393AB25-D11E-9B48-9B08-8A8FCB2C6138}" type="pres">
      <dgm:prSet presAssocID="{1B9000E5-42D7-406A-8AD0-15935A9C52EA}" presName="diagram" presStyleCnt="0">
        <dgm:presLayoutVars>
          <dgm:dir/>
          <dgm:resizeHandles val="exact"/>
        </dgm:presLayoutVars>
      </dgm:prSet>
      <dgm:spPr/>
    </dgm:pt>
    <dgm:pt modelId="{C1CF5707-ECB5-2E46-B52B-DE67BBD80C24}" type="pres">
      <dgm:prSet presAssocID="{8794842F-A5B2-4B10-9CBE-C8A9C57572EA}" presName="node" presStyleLbl="node1" presStyleIdx="0" presStyleCnt="6">
        <dgm:presLayoutVars>
          <dgm:bulletEnabled val="1"/>
        </dgm:presLayoutVars>
      </dgm:prSet>
      <dgm:spPr/>
    </dgm:pt>
    <dgm:pt modelId="{9727D748-72B4-6146-A0B9-CC88BC3A919B}" type="pres">
      <dgm:prSet presAssocID="{4F4BC520-7F4C-4898-94CF-E9F6D29DC602}" presName="sibTrans" presStyleCnt="0"/>
      <dgm:spPr/>
    </dgm:pt>
    <dgm:pt modelId="{B5991EDA-1A57-4449-900B-44817F5B60CC}" type="pres">
      <dgm:prSet presAssocID="{EAB254E9-EE77-4FAF-AD69-186E5F409E7B}" presName="node" presStyleLbl="node1" presStyleIdx="1" presStyleCnt="6">
        <dgm:presLayoutVars>
          <dgm:bulletEnabled val="1"/>
        </dgm:presLayoutVars>
      </dgm:prSet>
      <dgm:spPr/>
    </dgm:pt>
    <dgm:pt modelId="{05933CCC-32C7-5046-8D72-646796D550D4}" type="pres">
      <dgm:prSet presAssocID="{EA7D740C-55B6-474F-A2C6-B41FC0BFD8ED}" presName="sibTrans" presStyleCnt="0"/>
      <dgm:spPr/>
    </dgm:pt>
    <dgm:pt modelId="{001F96D2-EB02-6D4B-BF3A-058BADD819C0}" type="pres">
      <dgm:prSet presAssocID="{4DAD3AD2-92AC-48C5-BC71-18E648AA90AE}" presName="node" presStyleLbl="node1" presStyleIdx="2" presStyleCnt="6">
        <dgm:presLayoutVars>
          <dgm:bulletEnabled val="1"/>
        </dgm:presLayoutVars>
      </dgm:prSet>
      <dgm:spPr/>
    </dgm:pt>
    <dgm:pt modelId="{308C4C47-661F-7242-BBF6-AAA4143389EA}" type="pres">
      <dgm:prSet presAssocID="{AD479502-1B47-46C8-AB8B-C5B79A9E48E6}" presName="sibTrans" presStyleCnt="0"/>
      <dgm:spPr/>
    </dgm:pt>
    <dgm:pt modelId="{6F5C21F3-FA99-9C41-93E1-6D258089C168}" type="pres">
      <dgm:prSet presAssocID="{76ED2CAC-D8D7-4E8B-B83E-DB7A3A6781B8}" presName="node" presStyleLbl="node1" presStyleIdx="3" presStyleCnt="6">
        <dgm:presLayoutVars>
          <dgm:bulletEnabled val="1"/>
        </dgm:presLayoutVars>
      </dgm:prSet>
      <dgm:spPr/>
    </dgm:pt>
    <dgm:pt modelId="{73BCA1AB-9369-7746-AC5A-8977464F4902}" type="pres">
      <dgm:prSet presAssocID="{0BF04B46-311F-4842-9350-E1A90D5271E1}" presName="sibTrans" presStyleCnt="0"/>
      <dgm:spPr/>
    </dgm:pt>
    <dgm:pt modelId="{3C1F7874-1EB9-C54A-A711-E3BA798E57EE}" type="pres">
      <dgm:prSet presAssocID="{CAD92E61-B0A1-430D-9DC0-476620CC8094}" presName="node" presStyleLbl="node1" presStyleIdx="4" presStyleCnt="6">
        <dgm:presLayoutVars>
          <dgm:bulletEnabled val="1"/>
        </dgm:presLayoutVars>
      </dgm:prSet>
      <dgm:spPr/>
    </dgm:pt>
    <dgm:pt modelId="{D64A3568-F340-A54A-A732-7A91F3428C13}" type="pres">
      <dgm:prSet presAssocID="{CE05E8FA-9357-4CC9-A053-FD7157B62CA5}" presName="sibTrans" presStyleCnt="0"/>
      <dgm:spPr/>
    </dgm:pt>
    <dgm:pt modelId="{90A351C3-CF5E-C747-B586-FD5825844B6D}" type="pres">
      <dgm:prSet presAssocID="{38A7CC66-F3C9-4E50-9DD0-054EB5B917FD}" presName="node" presStyleLbl="node1" presStyleIdx="5" presStyleCnt="6">
        <dgm:presLayoutVars>
          <dgm:bulletEnabled val="1"/>
        </dgm:presLayoutVars>
      </dgm:prSet>
      <dgm:spPr/>
    </dgm:pt>
  </dgm:ptLst>
  <dgm:cxnLst>
    <dgm:cxn modelId="{9189DD01-8D5D-7C47-9066-AC1976C92D57}" type="presOf" srcId="{1B9000E5-42D7-406A-8AD0-15935A9C52EA}" destId="{A393AB25-D11E-9B48-9B08-8A8FCB2C6138}" srcOrd="0" destOrd="0" presId="urn:microsoft.com/office/officeart/2005/8/layout/default"/>
    <dgm:cxn modelId="{F71B5A1E-D1F5-41BD-8EFD-ED4E02D92D81}" srcId="{1B9000E5-42D7-406A-8AD0-15935A9C52EA}" destId="{8794842F-A5B2-4B10-9CBE-C8A9C57572EA}" srcOrd="0" destOrd="0" parTransId="{467A5092-F579-4721-8DD6-F34C0F106028}" sibTransId="{4F4BC520-7F4C-4898-94CF-E9F6D29DC602}"/>
    <dgm:cxn modelId="{1028E13D-454E-45F5-B6C7-FFFE809C6957}" srcId="{1B9000E5-42D7-406A-8AD0-15935A9C52EA}" destId="{EAB254E9-EE77-4FAF-AD69-186E5F409E7B}" srcOrd="1" destOrd="0" parTransId="{9EBDBFB9-D443-4141-B638-78778CE2EA20}" sibTransId="{EA7D740C-55B6-474F-A2C6-B41FC0BFD8ED}"/>
    <dgm:cxn modelId="{C5881E75-D2D1-4F50-BA75-5ED2B342E9E4}" srcId="{1B9000E5-42D7-406A-8AD0-15935A9C52EA}" destId="{CAD92E61-B0A1-430D-9DC0-476620CC8094}" srcOrd="4" destOrd="0" parTransId="{C37696FA-0991-4EDE-B814-D69271E555CB}" sibTransId="{CE05E8FA-9357-4CC9-A053-FD7157B62CA5}"/>
    <dgm:cxn modelId="{18253B80-D1D9-4048-A21E-CAC4BBF3A8C3}" srcId="{1B9000E5-42D7-406A-8AD0-15935A9C52EA}" destId="{38A7CC66-F3C9-4E50-9DD0-054EB5B917FD}" srcOrd="5" destOrd="0" parTransId="{988CE7CA-C92F-405A-BF7F-AAFF86F7F783}" sibTransId="{927FE341-55E1-4C04-B35B-335CD20AAFCB}"/>
    <dgm:cxn modelId="{8CA66C9D-631A-4ACF-ADF4-86ABFA943D60}" srcId="{1B9000E5-42D7-406A-8AD0-15935A9C52EA}" destId="{4DAD3AD2-92AC-48C5-BC71-18E648AA90AE}" srcOrd="2" destOrd="0" parTransId="{B68A663C-A74C-487F-BD02-971A1DF56DC4}" sibTransId="{AD479502-1B47-46C8-AB8B-C5B79A9E48E6}"/>
    <dgm:cxn modelId="{6942419F-6306-9B42-BE98-7E14C5C1903D}" type="presOf" srcId="{76ED2CAC-D8D7-4E8B-B83E-DB7A3A6781B8}" destId="{6F5C21F3-FA99-9C41-93E1-6D258089C168}" srcOrd="0" destOrd="0" presId="urn:microsoft.com/office/officeart/2005/8/layout/default"/>
    <dgm:cxn modelId="{3B749FAE-E809-6E4B-8762-9944F1E4AF16}" type="presOf" srcId="{38A7CC66-F3C9-4E50-9DD0-054EB5B917FD}" destId="{90A351C3-CF5E-C747-B586-FD5825844B6D}" srcOrd="0" destOrd="0" presId="urn:microsoft.com/office/officeart/2005/8/layout/default"/>
    <dgm:cxn modelId="{7CA611BD-9745-2243-8A06-A8A062D866D5}" type="presOf" srcId="{379032FF-1E22-4414-A20F-A9366938FFDB}" destId="{3C1F7874-1EB9-C54A-A711-E3BA798E57EE}" srcOrd="0" destOrd="1" presId="urn:microsoft.com/office/officeart/2005/8/layout/default"/>
    <dgm:cxn modelId="{E2492FBF-F990-5341-8521-BC9B662C4F4A}" type="presOf" srcId="{CAD92E61-B0A1-430D-9DC0-476620CC8094}" destId="{3C1F7874-1EB9-C54A-A711-E3BA798E57EE}" srcOrd="0" destOrd="0" presId="urn:microsoft.com/office/officeart/2005/8/layout/default"/>
    <dgm:cxn modelId="{4A3081BF-8D3D-40C7-8B23-0C8FCEB1B4E2}" srcId="{1B9000E5-42D7-406A-8AD0-15935A9C52EA}" destId="{76ED2CAC-D8D7-4E8B-B83E-DB7A3A6781B8}" srcOrd="3" destOrd="0" parTransId="{50B572D4-B9A2-4813-B7B8-C6885BBCC849}" sibTransId="{0BF04B46-311F-4842-9350-E1A90D5271E1}"/>
    <dgm:cxn modelId="{AC8DE6C2-166E-443C-B8F0-2EAD2EE6B98D}" srcId="{CAD92E61-B0A1-430D-9DC0-476620CC8094}" destId="{379032FF-1E22-4414-A20F-A9366938FFDB}" srcOrd="0" destOrd="0" parTransId="{A465D551-9F68-4A9C-A41E-4A03DB8E7CFA}" sibTransId="{0F27DB73-10A9-475A-A8FB-3C7BE01FA22C}"/>
    <dgm:cxn modelId="{79318AE1-8DA9-3642-B6C4-90554723D195}" type="presOf" srcId="{8794842F-A5B2-4B10-9CBE-C8A9C57572EA}" destId="{C1CF5707-ECB5-2E46-B52B-DE67BBD80C24}" srcOrd="0" destOrd="0" presId="urn:microsoft.com/office/officeart/2005/8/layout/default"/>
    <dgm:cxn modelId="{F0B28BE5-3E86-254B-84EF-813E5A02F9BA}" type="presOf" srcId="{4DAD3AD2-92AC-48C5-BC71-18E648AA90AE}" destId="{001F96D2-EB02-6D4B-BF3A-058BADD819C0}" srcOrd="0" destOrd="0" presId="urn:microsoft.com/office/officeart/2005/8/layout/default"/>
    <dgm:cxn modelId="{71A2B2EA-21FD-6D44-ADCC-052DF9FD475A}" type="presOf" srcId="{EAB254E9-EE77-4FAF-AD69-186E5F409E7B}" destId="{B5991EDA-1A57-4449-900B-44817F5B60CC}" srcOrd="0" destOrd="0" presId="urn:microsoft.com/office/officeart/2005/8/layout/default"/>
    <dgm:cxn modelId="{0EE795E7-E8BF-3146-B6ED-3CF337E91427}" type="presParOf" srcId="{A393AB25-D11E-9B48-9B08-8A8FCB2C6138}" destId="{C1CF5707-ECB5-2E46-B52B-DE67BBD80C24}" srcOrd="0" destOrd="0" presId="urn:microsoft.com/office/officeart/2005/8/layout/default"/>
    <dgm:cxn modelId="{06DD37CA-E972-1D44-BD87-6543AAD1457D}" type="presParOf" srcId="{A393AB25-D11E-9B48-9B08-8A8FCB2C6138}" destId="{9727D748-72B4-6146-A0B9-CC88BC3A919B}" srcOrd="1" destOrd="0" presId="urn:microsoft.com/office/officeart/2005/8/layout/default"/>
    <dgm:cxn modelId="{5F6E93C2-72AE-BC4E-951B-925874413DE3}" type="presParOf" srcId="{A393AB25-D11E-9B48-9B08-8A8FCB2C6138}" destId="{B5991EDA-1A57-4449-900B-44817F5B60CC}" srcOrd="2" destOrd="0" presId="urn:microsoft.com/office/officeart/2005/8/layout/default"/>
    <dgm:cxn modelId="{5B70EE89-F21E-D240-A067-83C62B7A85AF}" type="presParOf" srcId="{A393AB25-D11E-9B48-9B08-8A8FCB2C6138}" destId="{05933CCC-32C7-5046-8D72-646796D550D4}" srcOrd="3" destOrd="0" presId="urn:microsoft.com/office/officeart/2005/8/layout/default"/>
    <dgm:cxn modelId="{9304AB6F-9F53-4D49-9502-8731912E331B}" type="presParOf" srcId="{A393AB25-D11E-9B48-9B08-8A8FCB2C6138}" destId="{001F96D2-EB02-6D4B-BF3A-058BADD819C0}" srcOrd="4" destOrd="0" presId="urn:microsoft.com/office/officeart/2005/8/layout/default"/>
    <dgm:cxn modelId="{2FEFA495-1718-3547-898A-FD7A85199B70}" type="presParOf" srcId="{A393AB25-D11E-9B48-9B08-8A8FCB2C6138}" destId="{308C4C47-661F-7242-BBF6-AAA4143389EA}" srcOrd="5" destOrd="0" presId="urn:microsoft.com/office/officeart/2005/8/layout/default"/>
    <dgm:cxn modelId="{3C8A5581-0F2A-124D-A4EC-EDDEB3919FC2}" type="presParOf" srcId="{A393AB25-D11E-9B48-9B08-8A8FCB2C6138}" destId="{6F5C21F3-FA99-9C41-93E1-6D258089C168}" srcOrd="6" destOrd="0" presId="urn:microsoft.com/office/officeart/2005/8/layout/default"/>
    <dgm:cxn modelId="{B47A36D6-506C-E341-8C4E-69189412A59F}" type="presParOf" srcId="{A393AB25-D11E-9B48-9B08-8A8FCB2C6138}" destId="{73BCA1AB-9369-7746-AC5A-8977464F4902}" srcOrd="7" destOrd="0" presId="urn:microsoft.com/office/officeart/2005/8/layout/default"/>
    <dgm:cxn modelId="{AE84AFED-FC5F-D841-8C81-01F455ABBB7D}" type="presParOf" srcId="{A393AB25-D11E-9B48-9B08-8A8FCB2C6138}" destId="{3C1F7874-1EB9-C54A-A711-E3BA798E57EE}" srcOrd="8" destOrd="0" presId="urn:microsoft.com/office/officeart/2005/8/layout/default"/>
    <dgm:cxn modelId="{BCB1EC26-6EA0-2744-BEC9-1171FE248992}" type="presParOf" srcId="{A393AB25-D11E-9B48-9B08-8A8FCB2C6138}" destId="{D64A3568-F340-A54A-A732-7A91F3428C13}" srcOrd="9" destOrd="0" presId="urn:microsoft.com/office/officeart/2005/8/layout/default"/>
    <dgm:cxn modelId="{44B0CCF0-8BC2-7C4E-B398-A079F6B36459}" type="presParOf" srcId="{A393AB25-D11E-9B48-9B08-8A8FCB2C6138}" destId="{90A351C3-CF5E-C747-B586-FD5825844B6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4EB8F-3770-4E5F-B62E-53061CBEA04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8DBA58-345E-4F1E-9DA7-53723D600B1E}">
      <dgm:prSet/>
      <dgm:spPr/>
      <dgm:t>
        <a:bodyPr/>
        <a:lstStyle/>
        <a:p>
          <a:r>
            <a:rPr lang="en-US"/>
            <a:t>1. Flood prevention and control</a:t>
          </a:r>
        </a:p>
      </dgm:t>
    </dgm:pt>
    <dgm:pt modelId="{9A24EB76-F885-465A-B2AB-0D4FD09FF706}" type="parTrans" cxnId="{998C0A85-336A-4EDC-B06F-8BAF6BEC129C}">
      <dgm:prSet/>
      <dgm:spPr/>
      <dgm:t>
        <a:bodyPr/>
        <a:lstStyle/>
        <a:p>
          <a:endParaRPr lang="en-US"/>
        </a:p>
      </dgm:t>
    </dgm:pt>
    <dgm:pt modelId="{F35B956F-97D6-4D91-A06C-8EB22242727B}" type="sibTrans" cxnId="{998C0A85-336A-4EDC-B06F-8BAF6BEC129C}">
      <dgm:prSet/>
      <dgm:spPr/>
      <dgm:t>
        <a:bodyPr/>
        <a:lstStyle/>
        <a:p>
          <a:endParaRPr lang="en-US"/>
        </a:p>
      </dgm:t>
    </dgm:pt>
    <dgm:pt modelId="{526B0820-C2E5-4DB4-9289-5075A0778403}">
      <dgm:prSet/>
      <dgm:spPr/>
      <dgm:t>
        <a:bodyPr/>
        <a:lstStyle/>
        <a:p>
          <a:r>
            <a:rPr lang="en-US"/>
            <a:t>2. Prevention of loss of topsoil from injurious water erosion</a:t>
          </a:r>
        </a:p>
      </dgm:t>
    </dgm:pt>
    <dgm:pt modelId="{B2294580-DD2B-491D-8AB7-0D0E9467F614}" type="parTrans" cxnId="{31E1901A-659A-48B1-90E1-91AB9951CEE8}">
      <dgm:prSet/>
      <dgm:spPr/>
      <dgm:t>
        <a:bodyPr/>
        <a:lstStyle/>
        <a:p>
          <a:endParaRPr lang="en-US"/>
        </a:p>
      </dgm:t>
    </dgm:pt>
    <dgm:pt modelId="{2B9FFC13-FBBC-42F6-B6A4-DB26685EBF99}" type="sibTrans" cxnId="{31E1901A-659A-48B1-90E1-91AB9951CEE8}">
      <dgm:prSet/>
      <dgm:spPr/>
      <dgm:t>
        <a:bodyPr/>
        <a:lstStyle/>
        <a:p>
          <a:endParaRPr lang="en-US"/>
        </a:p>
      </dgm:t>
    </dgm:pt>
    <dgm:pt modelId="{46DF6203-9CDB-4207-AA95-4B5CC3CA5017}">
      <dgm:prSet/>
      <dgm:spPr/>
      <dgm:t>
        <a:bodyPr/>
        <a:lstStyle/>
        <a:p>
          <a:r>
            <a:rPr lang="en-US" dirty="0"/>
            <a:t>3. Developing forests, wildlife areas, parks and recreational facilities where feasible in connection with beneficial water management </a:t>
          </a:r>
        </a:p>
      </dgm:t>
    </dgm:pt>
    <dgm:pt modelId="{D137EDA8-B9E4-4E73-B76C-048708FF116A}" type="parTrans" cxnId="{6CB10122-8500-44BA-82DA-BDAAE7568BA1}">
      <dgm:prSet/>
      <dgm:spPr/>
      <dgm:t>
        <a:bodyPr/>
        <a:lstStyle/>
        <a:p>
          <a:endParaRPr lang="en-US"/>
        </a:p>
      </dgm:t>
    </dgm:pt>
    <dgm:pt modelId="{08A578D0-DAE9-4227-A58C-E44FCF252530}" type="sibTrans" cxnId="{6CB10122-8500-44BA-82DA-BDAAE7568BA1}">
      <dgm:prSet/>
      <dgm:spPr/>
      <dgm:t>
        <a:bodyPr/>
        <a:lstStyle/>
        <a:p>
          <a:endParaRPr lang="en-US"/>
        </a:p>
      </dgm:t>
    </dgm:pt>
    <dgm:pt modelId="{0C326BBD-21D7-4C25-B045-3222BD3A4674}">
      <dgm:prSet/>
      <dgm:spPr/>
      <dgm:t>
        <a:bodyPr/>
        <a:lstStyle/>
        <a:p>
          <a:r>
            <a:rPr lang="en-US"/>
            <a:t>4. Operation, maintenance, and improvement of any work of improvement for water based recreational purposes, or other work of improvement that could have been built for any other purpose</a:t>
          </a:r>
        </a:p>
      </dgm:t>
    </dgm:pt>
    <dgm:pt modelId="{57385C96-10E1-4DC8-BF69-3AC4FBE24E0E}" type="parTrans" cxnId="{C0E8915D-FB8E-40C7-88D6-02EE67A67E03}">
      <dgm:prSet/>
      <dgm:spPr/>
      <dgm:t>
        <a:bodyPr/>
        <a:lstStyle/>
        <a:p>
          <a:endParaRPr lang="en-US"/>
        </a:p>
      </dgm:t>
    </dgm:pt>
    <dgm:pt modelId="{41C51023-EB86-434F-8AEB-C18D53ACF250}" type="sibTrans" cxnId="{C0E8915D-FB8E-40C7-88D6-02EE67A67E03}">
      <dgm:prSet/>
      <dgm:spPr/>
      <dgm:t>
        <a:bodyPr/>
        <a:lstStyle/>
        <a:p>
          <a:endParaRPr lang="en-US"/>
        </a:p>
      </dgm:t>
    </dgm:pt>
    <dgm:pt modelId="{47EE1D0F-BD70-3143-A298-BDBA1427F915}" type="pres">
      <dgm:prSet presAssocID="{B244EB8F-3770-4E5F-B62E-53061CBEA04A}" presName="linear" presStyleCnt="0">
        <dgm:presLayoutVars>
          <dgm:animLvl val="lvl"/>
          <dgm:resizeHandles val="exact"/>
        </dgm:presLayoutVars>
      </dgm:prSet>
      <dgm:spPr/>
    </dgm:pt>
    <dgm:pt modelId="{F071D402-EC9E-7C49-BBA8-5AB64309AD64}" type="pres">
      <dgm:prSet presAssocID="{668DBA58-345E-4F1E-9DA7-53723D600B1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2F782D2-1FD6-4B43-B5D9-94DFF111E1B9}" type="pres">
      <dgm:prSet presAssocID="{F35B956F-97D6-4D91-A06C-8EB22242727B}" presName="spacer" presStyleCnt="0"/>
      <dgm:spPr/>
    </dgm:pt>
    <dgm:pt modelId="{9B4CFFDE-C0F7-FF4F-99DB-A235616880D2}" type="pres">
      <dgm:prSet presAssocID="{526B0820-C2E5-4DB4-9289-5075A077840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F6504B0-469B-EB42-808A-26D8AB03FAFC}" type="pres">
      <dgm:prSet presAssocID="{2B9FFC13-FBBC-42F6-B6A4-DB26685EBF99}" presName="spacer" presStyleCnt="0"/>
      <dgm:spPr/>
    </dgm:pt>
    <dgm:pt modelId="{C3E4D184-A56E-DE4B-9BC8-9D6F6FB17C46}" type="pres">
      <dgm:prSet presAssocID="{46DF6203-9CDB-4207-AA95-4B5CC3CA501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93153C-CFEF-6848-98FD-838BC954C585}" type="pres">
      <dgm:prSet presAssocID="{08A578D0-DAE9-4227-A58C-E44FCF252530}" presName="spacer" presStyleCnt="0"/>
      <dgm:spPr/>
    </dgm:pt>
    <dgm:pt modelId="{F0C2EA13-BD7D-F24E-87F6-AE404F5E1C78}" type="pres">
      <dgm:prSet presAssocID="{0C326BBD-21D7-4C25-B045-3222BD3A467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CB50F0D-8F5D-0A44-8633-9CD385F6EBE2}" type="presOf" srcId="{668DBA58-345E-4F1E-9DA7-53723D600B1E}" destId="{F071D402-EC9E-7C49-BBA8-5AB64309AD64}" srcOrd="0" destOrd="0" presId="urn:microsoft.com/office/officeart/2005/8/layout/vList2"/>
    <dgm:cxn modelId="{31E1901A-659A-48B1-90E1-91AB9951CEE8}" srcId="{B244EB8F-3770-4E5F-B62E-53061CBEA04A}" destId="{526B0820-C2E5-4DB4-9289-5075A0778403}" srcOrd="1" destOrd="0" parTransId="{B2294580-DD2B-491D-8AB7-0D0E9467F614}" sibTransId="{2B9FFC13-FBBC-42F6-B6A4-DB26685EBF99}"/>
    <dgm:cxn modelId="{6CB10122-8500-44BA-82DA-BDAAE7568BA1}" srcId="{B244EB8F-3770-4E5F-B62E-53061CBEA04A}" destId="{46DF6203-9CDB-4207-AA95-4B5CC3CA5017}" srcOrd="2" destOrd="0" parTransId="{D137EDA8-B9E4-4E73-B76C-048708FF116A}" sibTransId="{08A578D0-DAE9-4227-A58C-E44FCF252530}"/>
    <dgm:cxn modelId="{77E00A54-988B-E147-91B3-183587693FD9}" type="presOf" srcId="{46DF6203-9CDB-4207-AA95-4B5CC3CA5017}" destId="{C3E4D184-A56E-DE4B-9BC8-9D6F6FB17C46}" srcOrd="0" destOrd="0" presId="urn:microsoft.com/office/officeart/2005/8/layout/vList2"/>
    <dgm:cxn modelId="{C0E8915D-FB8E-40C7-88D6-02EE67A67E03}" srcId="{B244EB8F-3770-4E5F-B62E-53061CBEA04A}" destId="{0C326BBD-21D7-4C25-B045-3222BD3A4674}" srcOrd="3" destOrd="0" parTransId="{57385C96-10E1-4DC8-BF69-3AC4FBE24E0E}" sibTransId="{41C51023-EB86-434F-8AEB-C18D53ACF250}"/>
    <dgm:cxn modelId="{998C0A85-336A-4EDC-B06F-8BAF6BEC129C}" srcId="{B244EB8F-3770-4E5F-B62E-53061CBEA04A}" destId="{668DBA58-345E-4F1E-9DA7-53723D600B1E}" srcOrd="0" destOrd="0" parTransId="{9A24EB76-F885-465A-B2AB-0D4FD09FF706}" sibTransId="{F35B956F-97D6-4D91-A06C-8EB22242727B}"/>
    <dgm:cxn modelId="{A165FEBC-5C3D-D943-ABFB-BF20171FC2B1}" type="presOf" srcId="{B244EB8F-3770-4E5F-B62E-53061CBEA04A}" destId="{47EE1D0F-BD70-3143-A298-BDBA1427F915}" srcOrd="0" destOrd="0" presId="urn:microsoft.com/office/officeart/2005/8/layout/vList2"/>
    <dgm:cxn modelId="{55E091CA-FA53-8A44-B363-71A491F5A318}" type="presOf" srcId="{526B0820-C2E5-4DB4-9289-5075A0778403}" destId="{9B4CFFDE-C0F7-FF4F-99DB-A235616880D2}" srcOrd="0" destOrd="0" presId="urn:microsoft.com/office/officeart/2005/8/layout/vList2"/>
    <dgm:cxn modelId="{43AC4AE1-233C-BB4C-9ADD-0B6825023811}" type="presOf" srcId="{0C326BBD-21D7-4C25-B045-3222BD3A4674}" destId="{F0C2EA13-BD7D-F24E-87F6-AE404F5E1C78}" srcOrd="0" destOrd="0" presId="urn:microsoft.com/office/officeart/2005/8/layout/vList2"/>
    <dgm:cxn modelId="{46B55051-FBB0-3B41-AF9D-ECF59D1D10FA}" type="presParOf" srcId="{47EE1D0F-BD70-3143-A298-BDBA1427F915}" destId="{F071D402-EC9E-7C49-BBA8-5AB64309AD64}" srcOrd="0" destOrd="0" presId="urn:microsoft.com/office/officeart/2005/8/layout/vList2"/>
    <dgm:cxn modelId="{94400BBA-66E7-6144-9500-5615A1BE08CE}" type="presParOf" srcId="{47EE1D0F-BD70-3143-A298-BDBA1427F915}" destId="{92F782D2-1FD6-4B43-B5D9-94DFF111E1B9}" srcOrd="1" destOrd="0" presId="urn:microsoft.com/office/officeart/2005/8/layout/vList2"/>
    <dgm:cxn modelId="{9A08E7F9-0E59-064C-BF55-A9E4CEB16858}" type="presParOf" srcId="{47EE1D0F-BD70-3143-A298-BDBA1427F915}" destId="{9B4CFFDE-C0F7-FF4F-99DB-A235616880D2}" srcOrd="2" destOrd="0" presId="urn:microsoft.com/office/officeart/2005/8/layout/vList2"/>
    <dgm:cxn modelId="{B6E818F4-337E-FE43-A4F1-3CA21635396B}" type="presParOf" srcId="{47EE1D0F-BD70-3143-A298-BDBA1427F915}" destId="{CF6504B0-469B-EB42-808A-26D8AB03FAFC}" srcOrd="3" destOrd="0" presId="urn:microsoft.com/office/officeart/2005/8/layout/vList2"/>
    <dgm:cxn modelId="{47ABB794-447D-C648-829C-B5BD139ACA12}" type="presParOf" srcId="{47EE1D0F-BD70-3143-A298-BDBA1427F915}" destId="{C3E4D184-A56E-DE4B-9BC8-9D6F6FB17C46}" srcOrd="4" destOrd="0" presId="urn:microsoft.com/office/officeart/2005/8/layout/vList2"/>
    <dgm:cxn modelId="{B9A5565D-542E-FD45-AB09-38C81B5E4878}" type="presParOf" srcId="{47EE1D0F-BD70-3143-A298-BDBA1427F915}" destId="{7593153C-CFEF-6848-98FD-838BC954C585}" srcOrd="5" destOrd="0" presId="urn:microsoft.com/office/officeart/2005/8/layout/vList2"/>
    <dgm:cxn modelId="{F09FF012-DDB1-F14F-AC83-DE0EBADA7817}" type="presParOf" srcId="{47EE1D0F-BD70-3143-A298-BDBA1427F915}" destId="{F0C2EA13-BD7D-F24E-87F6-AE404F5E1C7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DC79D1-3448-4C84-AAD1-730478A97B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7C7685-A1A2-437A-A4AF-6F04A5E61701}">
      <dgm:prSet/>
      <dgm:spPr/>
      <dgm:t>
        <a:bodyPr/>
        <a:lstStyle/>
        <a:p>
          <a:r>
            <a:rPr lang="en-US" dirty="0"/>
            <a:t>Anchor Propane Tanks Located Below the Base Flood Elevation (BFE). </a:t>
          </a:r>
        </a:p>
      </dgm:t>
    </dgm:pt>
    <dgm:pt modelId="{AA5D086A-A2F7-4FD5-9B17-6C08156AEA02}" type="parTrans" cxnId="{57EF5E05-8443-496C-AB32-B1DD2085EEF6}">
      <dgm:prSet/>
      <dgm:spPr/>
      <dgm:t>
        <a:bodyPr/>
        <a:lstStyle/>
        <a:p>
          <a:endParaRPr lang="en-US"/>
        </a:p>
      </dgm:t>
    </dgm:pt>
    <dgm:pt modelId="{D42A805C-3BD5-43E0-BD94-7B3D62917C68}" type="sibTrans" cxnId="{57EF5E05-8443-496C-AB32-B1DD2085EEF6}">
      <dgm:prSet/>
      <dgm:spPr/>
      <dgm:t>
        <a:bodyPr/>
        <a:lstStyle/>
        <a:p>
          <a:endParaRPr lang="en-US"/>
        </a:p>
      </dgm:t>
    </dgm:pt>
    <dgm:pt modelId="{DB92266D-6BB0-4B74-9296-C4AF0DD3C65B}">
      <dgm:prSet/>
      <dgm:spPr/>
      <dgm:t>
        <a:bodyPr/>
        <a:lstStyle/>
        <a:p>
          <a:r>
            <a:rPr lang="en-US" u="sng" dirty="0"/>
            <a:t>This is a life-safety concern</a:t>
          </a:r>
          <a:r>
            <a:rPr lang="en-US" dirty="0"/>
            <a:t>. The floating and release of hundreds of gallons of propane per tank could be catastrophic.</a:t>
          </a:r>
        </a:p>
      </dgm:t>
    </dgm:pt>
    <dgm:pt modelId="{CCB037A8-76F7-4C6D-B186-5061E4745C8F}" type="parTrans" cxnId="{D16F3FAE-5E05-4F90-BFE5-439973FB145B}">
      <dgm:prSet/>
      <dgm:spPr/>
      <dgm:t>
        <a:bodyPr/>
        <a:lstStyle/>
        <a:p>
          <a:endParaRPr lang="en-US"/>
        </a:p>
      </dgm:t>
    </dgm:pt>
    <dgm:pt modelId="{30589CAC-CB38-49B6-A4DB-C3A219B82286}" type="sibTrans" cxnId="{D16F3FAE-5E05-4F90-BFE5-439973FB145B}">
      <dgm:prSet/>
      <dgm:spPr/>
      <dgm:t>
        <a:bodyPr/>
        <a:lstStyle/>
        <a:p>
          <a:endParaRPr lang="en-US"/>
        </a:p>
      </dgm:t>
    </dgm:pt>
    <dgm:pt modelId="{C854FAAF-6CDB-446E-B5C1-965CC6511DC5}">
      <dgm:prSet/>
      <dgm:spPr/>
      <dgm:t>
        <a:bodyPr/>
        <a:lstStyle/>
        <a:p>
          <a:r>
            <a:rPr lang="en-US" dirty="0"/>
            <a:t>Working with the County to modify and enforce code could easily prevent this hazard</a:t>
          </a:r>
        </a:p>
      </dgm:t>
    </dgm:pt>
    <dgm:pt modelId="{B9D0595A-5EC3-40DC-8012-A301DF01E763}" type="parTrans" cxnId="{FB259C9F-4339-4D64-A1D1-5C8B0A567846}">
      <dgm:prSet/>
      <dgm:spPr/>
      <dgm:t>
        <a:bodyPr/>
        <a:lstStyle/>
        <a:p>
          <a:endParaRPr lang="en-US"/>
        </a:p>
      </dgm:t>
    </dgm:pt>
    <dgm:pt modelId="{B354D931-CFC5-4340-A7C6-19DE782A152C}" type="sibTrans" cxnId="{FB259C9F-4339-4D64-A1D1-5C8B0A567846}">
      <dgm:prSet/>
      <dgm:spPr/>
      <dgm:t>
        <a:bodyPr/>
        <a:lstStyle/>
        <a:p>
          <a:endParaRPr lang="en-US"/>
        </a:p>
      </dgm:t>
    </dgm:pt>
    <dgm:pt modelId="{47312B28-18F4-404A-918F-2BF3BBF249BA}">
      <dgm:prSet/>
      <dgm:spPr/>
      <dgm:t>
        <a:bodyPr/>
        <a:lstStyle/>
        <a:p>
          <a:r>
            <a:rPr lang="en-US" dirty="0"/>
            <a:t>Taken from Silver Jacket Report (SJR)</a:t>
          </a:r>
        </a:p>
      </dgm:t>
    </dgm:pt>
    <dgm:pt modelId="{C8A843EC-8CC4-415A-9181-826EC2FCC9D2}" type="parTrans" cxnId="{CC5ABFB9-6C80-49C6-8EF1-B0352CC13373}">
      <dgm:prSet/>
      <dgm:spPr/>
      <dgm:t>
        <a:bodyPr/>
        <a:lstStyle/>
        <a:p>
          <a:endParaRPr lang="en-US"/>
        </a:p>
      </dgm:t>
    </dgm:pt>
    <dgm:pt modelId="{7B24E6DE-EF71-4037-8190-0ADF1C264772}" type="sibTrans" cxnId="{CC5ABFB9-6C80-49C6-8EF1-B0352CC13373}">
      <dgm:prSet/>
      <dgm:spPr/>
      <dgm:t>
        <a:bodyPr/>
        <a:lstStyle/>
        <a:p>
          <a:endParaRPr lang="en-US"/>
        </a:p>
      </dgm:t>
    </dgm:pt>
    <dgm:pt modelId="{DD21E069-6570-44D2-8CBC-45EAD5D82595}">
      <dgm:prSet/>
      <dgm:spPr/>
      <dgm:t>
        <a:bodyPr/>
        <a:lstStyle/>
        <a:p>
          <a:r>
            <a:rPr lang="en-US"/>
            <a:t>Health and Safety concern.  Flood water infiltration into wells poses health risk </a:t>
          </a:r>
          <a:endParaRPr lang="en-US" dirty="0"/>
        </a:p>
      </dgm:t>
    </dgm:pt>
    <dgm:pt modelId="{109FF778-81C7-414A-B19F-F2C27D7A78B5}" type="parTrans" cxnId="{E41D132D-E3EF-4E9E-A5A8-00CF24433B0E}">
      <dgm:prSet/>
      <dgm:spPr/>
      <dgm:t>
        <a:bodyPr/>
        <a:lstStyle/>
        <a:p>
          <a:endParaRPr lang="en-US"/>
        </a:p>
      </dgm:t>
    </dgm:pt>
    <dgm:pt modelId="{7F02561F-F837-4BD7-B32C-2E916BB0B13F}" type="sibTrans" cxnId="{E41D132D-E3EF-4E9E-A5A8-00CF24433B0E}">
      <dgm:prSet/>
      <dgm:spPr/>
      <dgm:t>
        <a:bodyPr/>
        <a:lstStyle/>
        <a:p>
          <a:endParaRPr lang="en-US"/>
        </a:p>
      </dgm:t>
    </dgm:pt>
    <dgm:pt modelId="{2A0CDEED-E029-41CD-9C20-C7D973276587}">
      <dgm:prSet/>
      <dgm:spPr/>
      <dgm:t>
        <a:bodyPr/>
        <a:lstStyle/>
        <a:p>
          <a:r>
            <a:rPr lang="en-US" dirty="0"/>
            <a:t>Elevate Water Well Heads to Above BFE</a:t>
          </a:r>
        </a:p>
      </dgm:t>
    </dgm:pt>
    <dgm:pt modelId="{A80A5706-B207-4A3F-A4C5-8C48DE7E0569}" type="sibTrans" cxnId="{23E6AEC4-3E6D-4DB7-A8B3-AB26AAE62A2A}">
      <dgm:prSet/>
      <dgm:spPr/>
      <dgm:t>
        <a:bodyPr/>
        <a:lstStyle/>
        <a:p>
          <a:endParaRPr lang="en-US"/>
        </a:p>
      </dgm:t>
    </dgm:pt>
    <dgm:pt modelId="{0E241D55-27DE-460C-B88E-3D442756D3CF}" type="parTrans" cxnId="{23E6AEC4-3E6D-4DB7-A8B3-AB26AAE62A2A}">
      <dgm:prSet/>
      <dgm:spPr/>
      <dgm:t>
        <a:bodyPr/>
        <a:lstStyle/>
        <a:p>
          <a:endParaRPr lang="en-US"/>
        </a:p>
      </dgm:t>
    </dgm:pt>
    <dgm:pt modelId="{279A6238-3E26-48D4-B419-79B2AF4737CA}">
      <dgm:prSet/>
      <dgm:spPr/>
      <dgm:t>
        <a:bodyPr/>
        <a:lstStyle/>
        <a:p>
          <a:r>
            <a:rPr lang="en-US" dirty="0"/>
            <a:t>Work with County to strengthen and enforce code on new builds</a:t>
          </a:r>
        </a:p>
      </dgm:t>
    </dgm:pt>
    <dgm:pt modelId="{15C69665-9756-42C2-BA8D-0BAE00CE0D35}" type="sibTrans" cxnId="{F32582B2-4540-43F9-B7BA-8FE7E3D2DA8E}">
      <dgm:prSet/>
      <dgm:spPr/>
      <dgm:t>
        <a:bodyPr/>
        <a:lstStyle/>
        <a:p>
          <a:endParaRPr lang="en-US"/>
        </a:p>
      </dgm:t>
    </dgm:pt>
    <dgm:pt modelId="{98F059B2-BE41-4AC3-AB8C-F01D614DC4A1}" type="parTrans" cxnId="{F32582B2-4540-43F9-B7BA-8FE7E3D2DA8E}">
      <dgm:prSet/>
      <dgm:spPr/>
      <dgm:t>
        <a:bodyPr/>
        <a:lstStyle/>
        <a:p>
          <a:endParaRPr lang="en-US"/>
        </a:p>
      </dgm:t>
    </dgm:pt>
    <dgm:pt modelId="{F27428D0-4031-4085-812D-B117B0AF78ED}">
      <dgm:prSet/>
      <dgm:spPr/>
      <dgm:t>
        <a:bodyPr/>
        <a:lstStyle/>
        <a:p>
          <a:r>
            <a:rPr lang="en-US" dirty="0"/>
            <a:t>Taken from SJR</a:t>
          </a:r>
        </a:p>
      </dgm:t>
    </dgm:pt>
    <dgm:pt modelId="{86FAC8D0-BA65-4CDD-9272-CDC22A032195}" type="sibTrans" cxnId="{983D37B6-8554-4A8C-886D-C859B08E3AA8}">
      <dgm:prSet/>
      <dgm:spPr/>
      <dgm:t>
        <a:bodyPr/>
        <a:lstStyle/>
        <a:p>
          <a:endParaRPr lang="en-US"/>
        </a:p>
      </dgm:t>
    </dgm:pt>
    <dgm:pt modelId="{321806C2-4FBA-425A-B6CD-79738850435B}" type="parTrans" cxnId="{983D37B6-8554-4A8C-886D-C859B08E3AA8}">
      <dgm:prSet/>
      <dgm:spPr/>
      <dgm:t>
        <a:bodyPr/>
        <a:lstStyle/>
        <a:p>
          <a:endParaRPr lang="en-US"/>
        </a:p>
      </dgm:t>
    </dgm:pt>
    <dgm:pt modelId="{35CB6AD7-C2A5-D941-B8AC-4CD6B2E19682}" type="pres">
      <dgm:prSet presAssocID="{B6DC79D1-3448-4C84-AAD1-730478A97BE2}" presName="linear" presStyleCnt="0">
        <dgm:presLayoutVars>
          <dgm:animLvl val="lvl"/>
          <dgm:resizeHandles val="exact"/>
        </dgm:presLayoutVars>
      </dgm:prSet>
      <dgm:spPr/>
    </dgm:pt>
    <dgm:pt modelId="{15253792-49F4-7345-ACD5-1A0F91416498}" type="pres">
      <dgm:prSet presAssocID="{707C7685-A1A2-437A-A4AF-6F04A5E6170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797D27E-7552-DC4C-9447-5BE779A763DA}" type="pres">
      <dgm:prSet presAssocID="{707C7685-A1A2-437A-A4AF-6F04A5E61701}" presName="childText" presStyleLbl="revTx" presStyleIdx="0" presStyleCnt="2">
        <dgm:presLayoutVars>
          <dgm:bulletEnabled val="1"/>
        </dgm:presLayoutVars>
      </dgm:prSet>
      <dgm:spPr/>
    </dgm:pt>
    <dgm:pt modelId="{E7591D5A-0FCF-1146-BC59-F319253C7FE8}" type="pres">
      <dgm:prSet presAssocID="{2A0CDEED-E029-41CD-9C20-C7D97327658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18591E4-9905-9748-87DD-24C00CEE253D}" type="pres">
      <dgm:prSet presAssocID="{2A0CDEED-E029-41CD-9C20-C7D97327658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7EF5E05-8443-496C-AB32-B1DD2085EEF6}" srcId="{B6DC79D1-3448-4C84-AAD1-730478A97BE2}" destId="{707C7685-A1A2-437A-A4AF-6F04A5E61701}" srcOrd="0" destOrd="0" parTransId="{AA5D086A-A2F7-4FD5-9B17-6C08156AEA02}" sibTransId="{D42A805C-3BD5-43E0-BD94-7B3D62917C68}"/>
    <dgm:cxn modelId="{C0FD6F0E-7D72-774C-97F1-F63C6A61BAE6}" type="presOf" srcId="{707C7685-A1A2-437A-A4AF-6F04A5E61701}" destId="{15253792-49F4-7345-ACD5-1A0F91416498}" srcOrd="0" destOrd="0" presId="urn:microsoft.com/office/officeart/2005/8/layout/vList2"/>
    <dgm:cxn modelId="{83759015-0D9A-B643-A101-D9824D2E1B4C}" type="presOf" srcId="{DD21E069-6570-44D2-8CBC-45EAD5D82595}" destId="{718591E4-9905-9748-87DD-24C00CEE253D}" srcOrd="0" destOrd="0" presId="urn:microsoft.com/office/officeart/2005/8/layout/vList2"/>
    <dgm:cxn modelId="{E41D132D-E3EF-4E9E-A5A8-00CF24433B0E}" srcId="{2A0CDEED-E029-41CD-9C20-C7D973276587}" destId="{DD21E069-6570-44D2-8CBC-45EAD5D82595}" srcOrd="0" destOrd="0" parTransId="{109FF778-81C7-414A-B19F-F2C27D7A78B5}" sibTransId="{7F02561F-F837-4BD7-B32C-2E916BB0B13F}"/>
    <dgm:cxn modelId="{39803F4E-626B-BD4C-977A-084F14416DEB}" type="presOf" srcId="{F27428D0-4031-4085-812D-B117B0AF78ED}" destId="{718591E4-9905-9748-87DD-24C00CEE253D}" srcOrd="0" destOrd="2" presId="urn:microsoft.com/office/officeart/2005/8/layout/vList2"/>
    <dgm:cxn modelId="{0BC5BF7B-2A52-6344-ABAE-62D17C9E00CB}" type="presOf" srcId="{2A0CDEED-E029-41CD-9C20-C7D973276587}" destId="{E7591D5A-0FCF-1146-BC59-F319253C7FE8}" srcOrd="0" destOrd="0" presId="urn:microsoft.com/office/officeart/2005/8/layout/vList2"/>
    <dgm:cxn modelId="{8BBC8D80-DEA1-3540-A9D5-A9E526AA03AB}" type="presOf" srcId="{47312B28-18F4-404A-918F-2BF3BBF249BA}" destId="{2797D27E-7552-DC4C-9447-5BE779A763DA}" srcOrd="0" destOrd="2" presId="urn:microsoft.com/office/officeart/2005/8/layout/vList2"/>
    <dgm:cxn modelId="{1B4CB48B-FD20-DB4E-9DDA-9AE69C9895AE}" type="presOf" srcId="{279A6238-3E26-48D4-B419-79B2AF4737CA}" destId="{718591E4-9905-9748-87DD-24C00CEE253D}" srcOrd="0" destOrd="1" presId="urn:microsoft.com/office/officeart/2005/8/layout/vList2"/>
    <dgm:cxn modelId="{E32E1299-2C1C-AB48-8A23-2156C4F60829}" type="presOf" srcId="{B6DC79D1-3448-4C84-AAD1-730478A97BE2}" destId="{35CB6AD7-C2A5-D941-B8AC-4CD6B2E19682}" srcOrd="0" destOrd="0" presId="urn:microsoft.com/office/officeart/2005/8/layout/vList2"/>
    <dgm:cxn modelId="{FB259C9F-4339-4D64-A1D1-5C8B0A567846}" srcId="{707C7685-A1A2-437A-A4AF-6F04A5E61701}" destId="{C854FAAF-6CDB-446E-B5C1-965CC6511DC5}" srcOrd="1" destOrd="0" parTransId="{B9D0595A-5EC3-40DC-8012-A301DF01E763}" sibTransId="{B354D931-CFC5-4340-A7C6-19DE782A152C}"/>
    <dgm:cxn modelId="{D16F3FAE-5E05-4F90-BFE5-439973FB145B}" srcId="{707C7685-A1A2-437A-A4AF-6F04A5E61701}" destId="{DB92266D-6BB0-4B74-9296-C4AF0DD3C65B}" srcOrd="0" destOrd="0" parTransId="{CCB037A8-76F7-4C6D-B186-5061E4745C8F}" sibTransId="{30589CAC-CB38-49B6-A4DB-C3A219B82286}"/>
    <dgm:cxn modelId="{F32582B2-4540-43F9-B7BA-8FE7E3D2DA8E}" srcId="{2A0CDEED-E029-41CD-9C20-C7D973276587}" destId="{279A6238-3E26-48D4-B419-79B2AF4737CA}" srcOrd="1" destOrd="0" parTransId="{98F059B2-BE41-4AC3-AB8C-F01D614DC4A1}" sibTransId="{15C69665-9756-42C2-BA8D-0BAE00CE0D35}"/>
    <dgm:cxn modelId="{983D37B6-8554-4A8C-886D-C859B08E3AA8}" srcId="{2A0CDEED-E029-41CD-9C20-C7D973276587}" destId="{F27428D0-4031-4085-812D-B117B0AF78ED}" srcOrd="2" destOrd="0" parTransId="{321806C2-4FBA-425A-B6CD-79738850435B}" sibTransId="{86FAC8D0-BA65-4CDD-9272-CDC22A032195}"/>
    <dgm:cxn modelId="{CC5ABFB9-6C80-49C6-8EF1-B0352CC13373}" srcId="{707C7685-A1A2-437A-A4AF-6F04A5E61701}" destId="{47312B28-18F4-404A-918F-2BF3BBF249BA}" srcOrd="2" destOrd="0" parTransId="{C8A843EC-8CC4-415A-9181-826EC2FCC9D2}" sibTransId="{7B24E6DE-EF71-4037-8190-0ADF1C264772}"/>
    <dgm:cxn modelId="{23E6AEC4-3E6D-4DB7-A8B3-AB26AAE62A2A}" srcId="{B6DC79D1-3448-4C84-AAD1-730478A97BE2}" destId="{2A0CDEED-E029-41CD-9C20-C7D973276587}" srcOrd="1" destOrd="0" parTransId="{0E241D55-27DE-460C-B88E-3D442756D3CF}" sibTransId="{A80A5706-B207-4A3F-A4C5-8C48DE7E0569}"/>
    <dgm:cxn modelId="{4752BDD6-7394-8C4F-A435-F45896D4858F}" type="presOf" srcId="{C854FAAF-6CDB-446E-B5C1-965CC6511DC5}" destId="{2797D27E-7552-DC4C-9447-5BE779A763DA}" srcOrd="0" destOrd="1" presId="urn:microsoft.com/office/officeart/2005/8/layout/vList2"/>
    <dgm:cxn modelId="{D2EF6CED-9B2F-814B-B78D-41758A5C9B23}" type="presOf" srcId="{DB92266D-6BB0-4B74-9296-C4AF0DD3C65B}" destId="{2797D27E-7552-DC4C-9447-5BE779A763DA}" srcOrd="0" destOrd="0" presId="urn:microsoft.com/office/officeart/2005/8/layout/vList2"/>
    <dgm:cxn modelId="{87AAB0B1-2B2B-B548-890B-1E34AFE2E894}" type="presParOf" srcId="{35CB6AD7-C2A5-D941-B8AC-4CD6B2E19682}" destId="{15253792-49F4-7345-ACD5-1A0F91416498}" srcOrd="0" destOrd="0" presId="urn:microsoft.com/office/officeart/2005/8/layout/vList2"/>
    <dgm:cxn modelId="{773CD6E7-7EFB-A042-B4EF-6BFC1F57FE75}" type="presParOf" srcId="{35CB6AD7-C2A5-D941-B8AC-4CD6B2E19682}" destId="{2797D27E-7552-DC4C-9447-5BE779A763DA}" srcOrd="1" destOrd="0" presId="urn:microsoft.com/office/officeart/2005/8/layout/vList2"/>
    <dgm:cxn modelId="{EB9362F7-F5E4-E348-9B16-4A3E9350E126}" type="presParOf" srcId="{35CB6AD7-C2A5-D941-B8AC-4CD6B2E19682}" destId="{E7591D5A-0FCF-1146-BC59-F319253C7FE8}" srcOrd="2" destOrd="0" presId="urn:microsoft.com/office/officeart/2005/8/layout/vList2"/>
    <dgm:cxn modelId="{722C4DDE-F95B-7C4D-AB4E-640FEC7128DF}" type="presParOf" srcId="{35CB6AD7-C2A5-D941-B8AC-4CD6B2E19682}" destId="{718591E4-9905-9748-87DD-24C00CEE253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DC79D1-3448-4C84-AAD1-730478A97B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7C7685-A1A2-437A-A4AF-6F04A5E61701}">
      <dgm:prSet/>
      <dgm:spPr/>
      <dgm:t>
        <a:bodyPr/>
        <a:lstStyle/>
        <a:p>
          <a:r>
            <a:rPr lang="en-US" dirty="0"/>
            <a:t>In-Channel Aquatic Vegetation Control </a:t>
          </a:r>
        </a:p>
      </dgm:t>
    </dgm:pt>
    <dgm:pt modelId="{AA5D086A-A2F7-4FD5-9B17-6C08156AEA02}" type="parTrans" cxnId="{57EF5E05-8443-496C-AB32-B1DD2085EEF6}">
      <dgm:prSet/>
      <dgm:spPr/>
      <dgm:t>
        <a:bodyPr/>
        <a:lstStyle/>
        <a:p>
          <a:endParaRPr lang="en-US"/>
        </a:p>
      </dgm:t>
    </dgm:pt>
    <dgm:pt modelId="{D42A805C-3BD5-43E0-BD94-7B3D62917C68}" type="sibTrans" cxnId="{57EF5E05-8443-496C-AB32-B1DD2085EEF6}">
      <dgm:prSet/>
      <dgm:spPr/>
      <dgm:t>
        <a:bodyPr/>
        <a:lstStyle/>
        <a:p>
          <a:endParaRPr lang="en-US"/>
        </a:p>
      </dgm:t>
    </dgm:pt>
    <dgm:pt modelId="{DB92266D-6BB0-4B74-9296-C4AF0DD3C65B}">
      <dgm:prSet/>
      <dgm:spPr/>
      <dgm:t>
        <a:bodyPr/>
        <a:lstStyle/>
        <a:p>
          <a:r>
            <a:rPr lang="en-US" dirty="0"/>
            <a:t>Treatment of aquatic vegetation within “transition area” to </a:t>
          </a:r>
          <a:r>
            <a:rPr lang="en-US" dirty="0">
              <a:solidFill>
                <a:schemeClr val="tx1"/>
              </a:solidFill>
            </a:rPr>
            <a:t>enable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/>
            <a:t>consistent water flow </a:t>
          </a:r>
        </a:p>
      </dgm:t>
    </dgm:pt>
    <dgm:pt modelId="{CCB037A8-76F7-4C6D-B186-5061E4745C8F}" type="parTrans" cxnId="{D16F3FAE-5E05-4F90-BFE5-439973FB145B}">
      <dgm:prSet/>
      <dgm:spPr/>
      <dgm:t>
        <a:bodyPr/>
        <a:lstStyle/>
        <a:p>
          <a:endParaRPr lang="en-US"/>
        </a:p>
      </dgm:t>
    </dgm:pt>
    <dgm:pt modelId="{30589CAC-CB38-49B6-A4DB-C3A219B82286}" type="sibTrans" cxnId="{D16F3FAE-5E05-4F90-BFE5-439973FB145B}">
      <dgm:prSet/>
      <dgm:spPr/>
      <dgm:t>
        <a:bodyPr/>
        <a:lstStyle/>
        <a:p>
          <a:endParaRPr lang="en-US"/>
        </a:p>
      </dgm:t>
    </dgm:pt>
    <dgm:pt modelId="{47312B28-18F4-404A-918F-2BF3BBF249BA}">
      <dgm:prSet/>
      <dgm:spPr/>
      <dgm:t>
        <a:bodyPr/>
        <a:lstStyle/>
        <a:p>
          <a:endParaRPr lang="en-US" dirty="0"/>
        </a:p>
      </dgm:t>
    </dgm:pt>
    <dgm:pt modelId="{C8A843EC-8CC4-415A-9181-826EC2FCC9D2}" type="parTrans" cxnId="{CC5ABFB9-6C80-49C6-8EF1-B0352CC13373}">
      <dgm:prSet/>
      <dgm:spPr/>
      <dgm:t>
        <a:bodyPr/>
        <a:lstStyle/>
        <a:p>
          <a:endParaRPr lang="en-US"/>
        </a:p>
      </dgm:t>
    </dgm:pt>
    <dgm:pt modelId="{7B24E6DE-EF71-4037-8190-0ADF1C264772}" type="sibTrans" cxnId="{CC5ABFB9-6C80-49C6-8EF1-B0352CC13373}">
      <dgm:prSet/>
      <dgm:spPr/>
      <dgm:t>
        <a:bodyPr/>
        <a:lstStyle/>
        <a:p>
          <a:endParaRPr lang="en-US"/>
        </a:p>
      </dgm:t>
    </dgm:pt>
    <dgm:pt modelId="{2A0CDEED-E029-41CD-9C20-C7D973276587}">
      <dgm:prSet/>
      <dgm:spPr/>
      <dgm:t>
        <a:bodyPr/>
        <a:lstStyle/>
        <a:p>
          <a:r>
            <a:rPr lang="en-US" dirty="0"/>
            <a:t>Maintain Existing Streams Using Best Practice</a:t>
          </a:r>
        </a:p>
      </dgm:t>
    </dgm:pt>
    <dgm:pt modelId="{0E241D55-27DE-460C-B88E-3D442756D3CF}" type="parTrans" cxnId="{23E6AEC4-3E6D-4DB7-A8B3-AB26AAE62A2A}">
      <dgm:prSet/>
      <dgm:spPr/>
      <dgm:t>
        <a:bodyPr/>
        <a:lstStyle/>
        <a:p>
          <a:endParaRPr lang="en-US"/>
        </a:p>
      </dgm:t>
    </dgm:pt>
    <dgm:pt modelId="{A80A5706-B207-4A3F-A4C5-8C48DE7E0569}" type="sibTrans" cxnId="{23E6AEC4-3E6D-4DB7-A8B3-AB26AAE62A2A}">
      <dgm:prSet/>
      <dgm:spPr/>
      <dgm:t>
        <a:bodyPr/>
        <a:lstStyle/>
        <a:p>
          <a:endParaRPr lang="en-US"/>
        </a:p>
      </dgm:t>
    </dgm:pt>
    <dgm:pt modelId="{DD21E069-6570-44D2-8CBC-45EAD5D82595}">
      <dgm:prSet/>
      <dgm:spPr/>
      <dgm:t>
        <a:bodyPr/>
        <a:lstStyle/>
        <a:p>
          <a:r>
            <a:rPr lang="en-US" dirty="0"/>
            <a:t>This is selective targeting of problematic logjams removal and has been effective at keeping natural state of drainage</a:t>
          </a:r>
        </a:p>
      </dgm:t>
    </dgm:pt>
    <dgm:pt modelId="{109FF778-81C7-414A-B19F-F2C27D7A78B5}" type="parTrans" cxnId="{E41D132D-E3EF-4E9E-A5A8-00CF24433B0E}">
      <dgm:prSet/>
      <dgm:spPr/>
      <dgm:t>
        <a:bodyPr/>
        <a:lstStyle/>
        <a:p>
          <a:endParaRPr lang="en-US"/>
        </a:p>
      </dgm:t>
    </dgm:pt>
    <dgm:pt modelId="{7F02561F-F837-4BD7-B32C-2E916BB0B13F}" type="sibTrans" cxnId="{E41D132D-E3EF-4E9E-A5A8-00CF24433B0E}">
      <dgm:prSet/>
      <dgm:spPr/>
      <dgm:t>
        <a:bodyPr/>
        <a:lstStyle/>
        <a:p>
          <a:endParaRPr lang="en-US"/>
        </a:p>
      </dgm:t>
    </dgm:pt>
    <dgm:pt modelId="{98DD2FA2-2CFE-D64E-BF0E-86656C0F867F}">
      <dgm:prSet/>
      <dgm:spPr/>
      <dgm:t>
        <a:bodyPr/>
        <a:lstStyle/>
        <a:p>
          <a:r>
            <a:rPr lang="en-US" dirty="0"/>
            <a:t>Previously supported with DNR LARE grants</a:t>
          </a:r>
        </a:p>
      </dgm:t>
    </dgm:pt>
    <dgm:pt modelId="{E1981E59-4F12-DB49-B6BE-120D1BC9F3DD}" type="parTrans" cxnId="{58181004-D018-2349-BAD5-32B8D5282CAE}">
      <dgm:prSet/>
      <dgm:spPr/>
      <dgm:t>
        <a:bodyPr/>
        <a:lstStyle/>
        <a:p>
          <a:endParaRPr lang="en-US"/>
        </a:p>
      </dgm:t>
    </dgm:pt>
    <dgm:pt modelId="{B35B81F1-100D-2644-B691-A6BD330BA6BF}" type="sibTrans" cxnId="{58181004-D018-2349-BAD5-32B8D5282CAE}">
      <dgm:prSet/>
      <dgm:spPr/>
      <dgm:t>
        <a:bodyPr/>
        <a:lstStyle/>
        <a:p>
          <a:endParaRPr lang="en-US"/>
        </a:p>
      </dgm:t>
    </dgm:pt>
    <dgm:pt modelId="{96056D9C-D191-0E41-975F-A0FF6456522D}">
      <dgm:prSet/>
      <dgm:spPr/>
      <dgm:t>
        <a:bodyPr/>
        <a:lstStyle/>
        <a:p>
          <a:r>
            <a:rPr lang="en-US" dirty="0"/>
            <a:t>Taken from SJR and NBER Study</a:t>
          </a:r>
        </a:p>
      </dgm:t>
    </dgm:pt>
    <dgm:pt modelId="{63E9739B-AD02-9C43-AE77-CAA8709D3C6F}" type="parTrans" cxnId="{989402E9-273F-3042-AE91-C8D7234FDE6F}">
      <dgm:prSet/>
      <dgm:spPr/>
      <dgm:t>
        <a:bodyPr/>
        <a:lstStyle/>
        <a:p>
          <a:endParaRPr lang="en-US"/>
        </a:p>
      </dgm:t>
    </dgm:pt>
    <dgm:pt modelId="{D83031DD-6E19-E046-AFFC-5E85548E27C3}" type="sibTrans" cxnId="{989402E9-273F-3042-AE91-C8D7234FDE6F}">
      <dgm:prSet/>
      <dgm:spPr/>
      <dgm:t>
        <a:bodyPr/>
        <a:lstStyle/>
        <a:p>
          <a:endParaRPr lang="en-US"/>
        </a:p>
      </dgm:t>
    </dgm:pt>
    <dgm:pt modelId="{745A1434-ACD6-8D42-8122-D3A37C9E0890}">
      <dgm:prSet/>
      <dgm:spPr/>
      <dgm:t>
        <a:bodyPr/>
        <a:lstStyle/>
        <a:p>
          <a:r>
            <a:rPr lang="en-US" dirty="0"/>
            <a:t>Taken from SJR</a:t>
          </a:r>
        </a:p>
      </dgm:t>
    </dgm:pt>
    <dgm:pt modelId="{0C8D7452-3BC7-3B46-B3DF-1A63544E30E1}" type="parTrans" cxnId="{2A75DFAD-E147-3D46-B7C1-E4F8AA9E81AE}">
      <dgm:prSet/>
      <dgm:spPr/>
      <dgm:t>
        <a:bodyPr/>
        <a:lstStyle/>
        <a:p>
          <a:endParaRPr lang="en-US"/>
        </a:p>
      </dgm:t>
    </dgm:pt>
    <dgm:pt modelId="{F014C1D9-776A-534C-BBAE-9335C280B1EE}" type="sibTrans" cxnId="{2A75DFAD-E147-3D46-B7C1-E4F8AA9E81AE}">
      <dgm:prSet/>
      <dgm:spPr/>
      <dgm:t>
        <a:bodyPr/>
        <a:lstStyle/>
        <a:p>
          <a:endParaRPr lang="en-US"/>
        </a:p>
      </dgm:t>
    </dgm:pt>
    <dgm:pt modelId="{9D1D883F-EEBF-C34C-B20B-C92D4E6029B9}">
      <dgm:prSet/>
      <dgm:spPr/>
      <dgm:t>
        <a:bodyPr/>
        <a:lstStyle/>
        <a:p>
          <a:r>
            <a:rPr lang="en-US" dirty="0"/>
            <a:t>Previously supported with DNR LARE grants</a:t>
          </a:r>
        </a:p>
      </dgm:t>
    </dgm:pt>
    <dgm:pt modelId="{00DAD4CD-4EBB-BF4E-AFA0-1D2D8884DB86}" type="parTrans" cxnId="{D48C194F-A809-1641-A338-89271510AD58}">
      <dgm:prSet/>
      <dgm:spPr/>
      <dgm:t>
        <a:bodyPr/>
        <a:lstStyle/>
        <a:p>
          <a:endParaRPr lang="en-US"/>
        </a:p>
      </dgm:t>
    </dgm:pt>
    <dgm:pt modelId="{5E463F44-D5C0-7C4E-9D76-BACD279C71F6}" type="sibTrans" cxnId="{D48C194F-A809-1641-A338-89271510AD58}">
      <dgm:prSet/>
      <dgm:spPr/>
      <dgm:t>
        <a:bodyPr/>
        <a:lstStyle/>
        <a:p>
          <a:endParaRPr lang="en-US"/>
        </a:p>
      </dgm:t>
    </dgm:pt>
    <dgm:pt modelId="{FD6A7B52-A5B2-E44C-BB96-4A40B3946BF1}">
      <dgm:prSet/>
      <dgm:spPr/>
      <dgm:t>
        <a:bodyPr/>
        <a:lstStyle/>
        <a:p>
          <a:r>
            <a:rPr lang="en-US" dirty="0"/>
            <a:t>To be done within the first 3½ feet of fall in river</a:t>
          </a:r>
        </a:p>
      </dgm:t>
    </dgm:pt>
    <dgm:pt modelId="{B7F0CF8B-5140-B04D-9261-EE590E8BFB96}" type="parTrans" cxnId="{43BEE3BB-93FC-8341-A1FF-8DFBB8D5E93A}">
      <dgm:prSet/>
      <dgm:spPr/>
      <dgm:t>
        <a:bodyPr/>
        <a:lstStyle/>
        <a:p>
          <a:endParaRPr lang="en-US"/>
        </a:p>
      </dgm:t>
    </dgm:pt>
    <dgm:pt modelId="{9D463490-1987-D64A-8A6F-FBE842BF16AF}" type="sibTrans" cxnId="{43BEE3BB-93FC-8341-A1FF-8DFBB8D5E93A}">
      <dgm:prSet/>
      <dgm:spPr/>
      <dgm:t>
        <a:bodyPr/>
        <a:lstStyle/>
        <a:p>
          <a:endParaRPr lang="en-US"/>
        </a:p>
      </dgm:t>
    </dgm:pt>
    <dgm:pt modelId="{35CB6AD7-C2A5-D941-B8AC-4CD6B2E19682}" type="pres">
      <dgm:prSet presAssocID="{B6DC79D1-3448-4C84-AAD1-730478A97BE2}" presName="linear" presStyleCnt="0">
        <dgm:presLayoutVars>
          <dgm:animLvl val="lvl"/>
          <dgm:resizeHandles val="exact"/>
        </dgm:presLayoutVars>
      </dgm:prSet>
      <dgm:spPr/>
    </dgm:pt>
    <dgm:pt modelId="{15253792-49F4-7345-ACD5-1A0F91416498}" type="pres">
      <dgm:prSet presAssocID="{707C7685-A1A2-437A-A4AF-6F04A5E6170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797D27E-7552-DC4C-9447-5BE779A763DA}" type="pres">
      <dgm:prSet presAssocID="{707C7685-A1A2-437A-A4AF-6F04A5E61701}" presName="childText" presStyleLbl="revTx" presStyleIdx="0" presStyleCnt="2">
        <dgm:presLayoutVars>
          <dgm:bulletEnabled val="1"/>
        </dgm:presLayoutVars>
      </dgm:prSet>
      <dgm:spPr/>
    </dgm:pt>
    <dgm:pt modelId="{E7591D5A-0FCF-1146-BC59-F319253C7FE8}" type="pres">
      <dgm:prSet presAssocID="{2A0CDEED-E029-41CD-9C20-C7D97327658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18591E4-9905-9748-87DD-24C00CEE253D}" type="pres">
      <dgm:prSet presAssocID="{2A0CDEED-E029-41CD-9C20-C7D97327658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8181004-D018-2349-BAD5-32B8D5282CAE}" srcId="{707C7685-A1A2-437A-A4AF-6F04A5E61701}" destId="{98DD2FA2-2CFE-D64E-BF0E-86656C0F867F}" srcOrd="1" destOrd="0" parTransId="{E1981E59-4F12-DB49-B6BE-120D1BC9F3DD}" sibTransId="{B35B81F1-100D-2644-B691-A6BD330BA6BF}"/>
    <dgm:cxn modelId="{57EF5E05-8443-496C-AB32-B1DD2085EEF6}" srcId="{B6DC79D1-3448-4C84-AAD1-730478A97BE2}" destId="{707C7685-A1A2-437A-A4AF-6F04A5E61701}" srcOrd="0" destOrd="0" parTransId="{AA5D086A-A2F7-4FD5-9B17-6C08156AEA02}" sibTransId="{D42A805C-3BD5-43E0-BD94-7B3D62917C68}"/>
    <dgm:cxn modelId="{C0FD6F0E-7D72-774C-97F1-F63C6A61BAE6}" type="presOf" srcId="{707C7685-A1A2-437A-A4AF-6F04A5E61701}" destId="{15253792-49F4-7345-ACD5-1A0F91416498}" srcOrd="0" destOrd="0" presId="urn:microsoft.com/office/officeart/2005/8/layout/vList2"/>
    <dgm:cxn modelId="{83759015-0D9A-B643-A101-D9824D2E1B4C}" type="presOf" srcId="{DD21E069-6570-44D2-8CBC-45EAD5D82595}" destId="{718591E4-9905-9748-87DD-24C00CEE253D}" srcOrd="0" destOrd="0" presId="urn:microsoft.com/office/officeart/2005/8/layout/vList2"/>
    <dgm:cxn modelId="{E41D132D-E3EF-4E9E-A5A8-00CF24433B0E}" srcId="{2A0CDEED-E029-41CD-9C20-C7D973276587}" destId="{DD21E069-6570-44D2-8CBC-45EAD5D82595}" srcOrd="0" destOrd="0" parTransId="{109FF778-81C7-414A-B19F-F2C27D7A78B5}" sibTransId="{7F02561F-F837-4BD7-B32C-2E916BB0B13F}"/>
    <dgm:cxn modelId="{399EB13A-C430-4E47-A8D1-A8D22A78E75F}" type="presOf" srcId="{745A1434-ACD6-8D42-8122-D3A37C9E0890}" destId="{718591E4-9905-9748-87DD-24C00CEE253D}" srcOrd="0" destOrd="3" presId="urn:microsoft.com/office/officeart/2005/8/layout/vList2"/>
    <dgm:cxn modelId="{D48C194F-A809-1641-A338-89271510AD58}" srcId="{2A0CDEED-E029-41CD-9C20-C7D973276587}" destId="{9D1D883F-EEBF-C34C-B20B-C92D4E6029B9}" srcOrd="2" destOrd="0" parTransId="{00DAD4CD-4EBB-BF4E-AFA0-1D2D8884DB86}" sibTransId="{5E463F44-D5C0-7C4E-9D76-BACD279C71F6}"/>
    <dgm:cxn modelId="{7ED4B774-958A-3A43-85BD-2728882F6ADE}" type="presOf" srcId="{96056D9C-D191-0E41-975F-A0FF6456522D}" destId="{2797D27E-7552-DC4C-9447-5BE779A763DA}" srcOrd="0" destOrd="2" presId="urn:microsoft.com/office/officeart/2005/8/layout/vList2"/>
    <dgm:cxn modelId="{0BC5BF7B-2A52-6344-ABAE-62D17C9E00CB}" type="presOf" srcId="{2A0CDEED-E029-41CD-9C20-C7D973276587}" destId="{E7591D5A-0FCF-1146-BC59-F319253C7FE8}" srcOrd="0" destOrd="0" presId="urn:microsoft.com/office/officeart/2005/8/layout/vList2"/>
    <dgm:cxn modelId="{8BBC8D80-DEA1-3540-A9D5-A9E526AA03AB}" type="presOf" srcId="{47312B28-18F4-404A-918F-2BF3BBF249BA}" destId="{2797D27E-7552-DC4C-9447-5BE779A763DA}" srcOrd="0" destOrd="3" presId="urn:microsoft.com/office/officeart/2005/8/layout/vList2"/>
    <dgm:cxn modelId="{E32E1299-2C1C-AB48-8A23-2156C4F60829}" type="presOf" srcId="{B6DC79D1-3448-4C84-AAD1-730478A97BE2}" destId="{35CB6AD7-C2A5-D941-B8AC-4CD6B2E19682}" srcOrd="0" destOrd="0" presId="urn:microsoft.com/office/officeart/2005/8/layout/vList2"/>
    <dgm:cxn modelId="{2A75DFAD-E147-3D46-B7C1-E4F8AA9E81AE}" srcId="{2A0CDEED-E029-41CD-9C20-C7D973276587}" destId="{745A1434-ACD6-8D42-8122-D3A37C9E0890}" srcOrd="3" destOrd="0" parTransId="{0C8D7452-3BC7-3B46-B3DF-1A63544E30E1}" sibTransId="{F014C1D9-776A-534C-BBAE-9335C280B1EE}"/>
    <dgm:cxn modelId="{D16F3FAE-5E05-4F90-BFE5-439973FB145B}" srcId="{707C7685-A1A2-437A-A4AF-6F04A5E61701}" destId="{DB92266D-6BB0-4B74-9296-C4AF0DD3C65B}" srcOrd="0" destOrd="0" parTransId="{CCB037A8-76F7-4C6D-B186-5061E4745C8F}" sibTransId="{30589CAC-CB38-49B6-A4DB-C3A219B82286}"/>
    <dgm:cxn modelId="{CC5ABFB9-6C80-49C6-8EF1-B0352CC13373}" srcId="{707C7685-A1A2-437A-A4AF-6F04A5E61701}" destId="{47312B28-18F4-404A-918F-2BF3BBF249BA}" srcOrd="3" destOrd="0" parTransId="{C8A843EC-8CC4-415A-9181-826EC2FCC9D2}" sibTransId="{7B24E6DE-EF71-4037-8190-0ADF1C264772}"/>
    <dgm:cxn modelId="{43BEE3BB-93FC-8341-A1FF-8DFBB8D5E93A}" srcId="{2A0CDEED-E029-41CD-9C20-C7D973276587}" destId="{FD6A7B52-A5B2-E44C-BB96-4A40B3946BF1}" srcOrd="1" destOrd="0" parTransId="{B7F0CF8B-5140-B04D-9261-EE590E8BFB96}" sibTransId="{9D463490-1987-D64A-8A6F-FBE842BF16AF}"/>
    <dgm:cxn modelId="{23E6AEC4-3E6D-4DB7-A8B3-AB26AAE62A2A}" srcId="{B6DC79D1-3448-4C84-AAD1-730478A97BE2}" destId="{2A0CDEED-E029-41CD-9C20-C7D973276587}" srcOrd="1" destOrd="0" parTransId="{0E241D55-27DE-460C-B88E-3D442756D3CF}" sibTransId="{A80A5706-B207-4A3F-A4C5-8C48DE7E0569}"/>
    <dgm:cxn modelId="{A4F782D6-67CC-9D4A-91BB-5BE8899C3C98}" type="presOf" srcId="{98DD2FA2-2CFE-D64E-BF0E-86656C0F867F}" destId="{2797D27E-7552-DC4C-9447-5BE779A763DA}" srcOrd="0" destOrd="1" presId="urn:microsoft.com/office/officeart/2005/8/layout/vList2"/>
    <dgm:cxn modelId="{6ACF2BDF-D475-694F-8D2E-CA7DFA727A68}" type="presOf" srcId="{9D1D883F-EEBF-C34C-B20B-C92D4E6029B9}" destId="{718591E4-9905-9748-87DD-24C00CEE253D}" srcOrd="0" destOrd="2" presId="urn:microsoft.com/office/officeart/2005/8/layout/vList2"/>
    <dgm:cxn modelId="{989402E9-273F-3042-AE91-C8D7234FDE6F}" srcId="{707C7685-A1A2-437A-A4AF-6F04A5E61701}" destId="{96056D9C-D191-0E41-975F-A0FF6456522D}" srcOrd="2" destOrd="0" parTransId="{63E9739B-AD02-9C43-AE77-CAA8709D3C6F}" sibTransId="{D83031DD-6E19-E046-AFFC-5E85548E27C3}"/>
    <dgm:cxn modelId="{D2EF6CED-9B2F-814B-B78D-41758A5C9B23}" type="presOf" srcId="{DB92266D-6BB0-4B74-9296-C4AF0DD3C65B}" destId="{2797D27E-7552-DC4C-9447-5BE779A763DA}" srcOrd="0" destOrd="0" presId="urn:microsoft.com/office/officeart/2005/8/layout/vList2"/>
    <dgm:cxn modelId="{C304BEF0-C439-0A42-A60C-1F08C3EA41F3}" type="presOf" srcId="{FD6A7B52-A5B2-E44C-BB96-4A40B3946BF1}" destId="{718591E4-9905-9748-87DD-24C00CEE253D}" srcOrd="0" destOrd="1" presId="urn:microsoft.com/office/officeart/2005/8/layout/vList2"/>
    <dgm:cxn modelId="{87AAB0B1-2B2B-B548-890B-1E34AFE2E894}" type="presParOf" srcId="{35CB6AD7-C2A5-D941-B8AC-4CD6B2E19682}" destId="{15253792-49F4-7345-ACD5-1A0F91416498}" srcOrd="0" destOrd="0" presId="urn:microsoft.com/office/officeart/2005/8/layout/vList2"/>
    <dgm:cxn modelId="{773CD6E7-7EFB-A042-B4EF-6BFC1F57FE75}" type="presParOf" srcId="{35CB6AD7-C2A5-D941-B8AC-4CD6B2E19682}" destId="{2797D27E-7552-DC4C-9447-5BE779A763DA}" srcOrd="1" destOrd="0" presId="urn:microsoft.com/office/officeart/2005/8/layout/vList2"/>
    <dgm:cxn modelId="{EB9362F7-F5E4-E348-9B16-4A3E9350E126}" type="presParOf" srcId="{35CB6AD7-C2A5-D941-B8AC-4CD6B2E19682}" destId="{E7591D5A-0FCF-1146-BC59-F319253C7FE8}" srcOrd="2" destOrd="0" presId="urn:microsoft.com/office/officeart/2005/8/layout/vList2"/>
    <dgm:cxn modelId="{722C4DDE-F95B-7C4D-AB4E-640FEC7128DF}" type="presParOf" srcId="{35CB6AD7-C2A5-D941-B8AC-4CD6B2E19682}" destId="{718591E4-9905-9748-87DD-24C00CEE253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DC79D1-3448-4C84-AAD1-730478A97B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7C7685-A1A2-437A-A4AF-6F04A5E61701}">
      <dgm:prSet/>
      <dgm:spPr/>
      <dgm:t>
        <a:bodyPr/>
        <a:lstStyle/>
        <a:p>
          <a:r>
            <a:rPr lang="en-US" dirty="0"/>
            <a:t>Strengthen Relationship With Regional Leadership Regarding Floodplain Management Practices</a:t>
          </a:r>
        </a:p>
      </dgm:t>
    </dgm:pt>
    <dgm:pt modelId="{AA5D086A-A2F7-4FD5-9B17-6C08156AEA02}" type="parTrans" cxnId="{57EF5E05-8443-496C-AB32-B1DD2085EEF6}">
      <dgm:prSet/>
      <dgm:spPr/>
      <dgm:t>
        <a:bodyPr/>
        <a:lstStyle/>
        <a:p>
          <a:endParaRPr lang="en-US"/>
        </a:p>
      </dgm:t>
    </dgm:pt>
    <dgm:pt modelId="{D42A805C-3BD5-43E0-BD94-7B3D62917C68}" type="sibTrans" cxnId="{57EF5E05-8443-496C-AB32-B1DD2085EEF6}">
      <dgm:prSet/>
      <dgm:spPr/>
      <dgm:t>
        <a:bodyPr/>
        <a:lstStyle/>
        <a:p>
          <a:endParaRPr lang="en-US"/>
        </a:p>
      </dgm:t>
    </dgm:pt>
    <dgm:pt modelId="{DB92266D-6BB0-4B74-9296-C4AF0DD3C65B}">
      <dgm:prSet/>
      <dgm:spPr/>
      <dgm:t>
        <a:bodyPr/>
        <a:lstStyle/>
        <a:p>
          <a:r>
            <a:rPr lang="en-US"/>
            <a:t>Work cooperatively with local drainage board</a:t>
          </a:r>
          <a:endParaRPr lang="en-US" dirty="0"/>
        </a:p>
      </dgm:t>
    </dgm:pt>
    <dgm:pt modelId="{CCB037A8-76F7-4C6D-B186-5061E4745C8F}" type="parTrans" cxnId="{D16F3FAE-5E05-4F90-BFE5-439973FB145B}">
      <dgm:prSet/>
      <dgm:spPr/>
      <dgm:t>
        <a:bodyPr/>
        <a:lstStyle/>
        <a:p>
          <a:endParaRPr lang="en-US"/>
        </a:p>
      </dgm:t>
    </dgm:pt>
    <dgm:pt modelId="{30589CAC-CB38-49B6-A4DB-C3A219B82286}" type="sibTrans" cxnId="{D16F3FAE-5E05-4F90-BFE5-439973FB145B}">
      <dgm:prSet/>
      <dgm:spPr/>
      <dgm:t>
        <a:bodyPr/>
        <a:lstStyle/>
        <a:p>
          <a:endParaRPr lang="en-US"/>
        </a:p>
      </dgm:t>
    </dgm:pt>
    <dgm:pt modelId="{47312B28-18F4-404A-918F-2BF3BBF249BA}">
      <dgm:prSet/>
      <dgm:spPr/>
      <dgm:t>
        <a:bodyPr/>
        <a:lstStyle/>
        <a:p>
          <a:endParaRPr lang="en-US" dirty="0"/>
        </a:p>
      </dgm:t>
    </dgm:pt>
    <dgm:pt modelId="{C8A843EC-8CC4-415A-9181-826EC2FCC9D2}" type="parTrans" cxnId="{CC5ABFB9-6C80-49C6-8EF1-B0352CC13373}">
      <dgm:prSet/>
      <dgm:spPr/>
      <dgm:t>
        <a:bodyPr/>
        <a:lstStyle/>
        <a:p>
          <a:endParaRPr lang="en-US"/>
        </a:p>
      </dgm:t>
    </dgm:pt>
    <dgm:pt modelId="{7B24E6DE-EF71-4037-8190-0ADF1C264772}" type="sibTrans" cxnId="{CC5ABFB9-6C80-49C6-8EF1-B0352CC13373}">
      <dgm:prSet/>
      <dgm:spPr/>
      <dgm:t>
        <a:bodyPr/>
        <a:lstStyle/>
        <a:p>
          <a:endParaRPr lang="en-US"/>
        </a:p>
      </dgm:t>
    </dgm:pt>
    <dgm:pt modelId="{2A0CDEED-E029-41CD-9C20-C7D973276587}">
      <dgm:prSet/>
      <dgm:spPr/>
      <dgm:t>
        <a:bodyPr/>
        <a:lstStyle/>
        <a:p>
          <a:r>
            <a:rPr lang="en-US" dirty="0"/>
            <a:t>Address Flood Prone Access Roads. </a:t>
          </a:r>
        </a:p>
      </dgm:t>
    </dgm:pt>
    <dgm:pt modelId="{0E241D55-27DE-460C-B88E-3D442756D3CF}" type="parTrans" cxnId="{23E6AEC4-3E6D-4DB7-A8B3-AB26AAE62A2A}">
      <dgm:prSet/>
      <dgm:spPr/>
      <dgm:t>
        <a:bodyPr/>
        <a:lstStyle/>
        <a:p>
          <a:endParaRPr lang="en-US"/>
        </a:p>
      </dgm:t>
    </dgm:pt>
    <dgm:pt modelId="{A80A5706-B207-4A3F-A4C5-8C48DE7E0569}" type="sibTrans" cxnId="{23E6AEC4-3E6D-4DB7-A8B3-AB26AAE62A2A}">
      <dgm:prSet/>
      <dgm:spPr/>
      <dgm:t>
        <a:bodyPr/>
        <a:lstStyle/>
        <a:p>
          <a:endParaRPr lang="en-US"/>
        </a:p>
      </dgm:t>
    </dgm:pt>
    <dgm:pt modelId="{DD21E069-6570-44D2-8CBC-45EAD5D82595}">
      <dgm:prSet/>
      <dgm:spPr/>
      <dgm:t>
        <a:bodyPr/>
        <a:lstStyle/>
        <a:p>
          <a:r>
            <a:rPr lang="en-US" dirty="0"/>
            <a:t>Coordinate with Noble County Highway Dept to prioritize elevation of roads to allow for emergency and routine traffic</a:t>
          </a:r>
        </a:p>
      </dgm:t>
    </dgm:pt>
    <dgm:pt modelId="{109FF778-81C7-414A-B19F-F2C27D7A78B5}" type="parTrans" cxnId="{E41D132D-E3EF-4E9E-A5A8-00CF24433B0E}">
      <dgm:prSet/>
      <dgm:spPr/>
      <dgm:t>
        <a:bodyPr/>
        <a:lstStyle/>
        <a:p>
          <a:endParaRPr lang="en-US"/>
        </a:p>
      </dgm:t>
    </dgm:pt>
    <dgm:pt modelId="{7F02561F-F837-4BD7-B32C-2E916BB0B13F}" type="sibTrans" cxnId="{E41D132D-E3EF-4E9E-A5A8-00CF24433B0E}">
      <dgm:prSet/>
      <dgm:spPr/>
      <dgm:t>
        <a:bodyPr/>
        <a:lstStyle/>
        <a:p>
          <a:endParaRPr lang="en-US"/>
        </a:p>
      </dgm:t>
    </dgm:pt>
    <dgm:pt modelId="{745A1434-ACD6-8D42-8122-D3A37C9E0890}">
      <dgm:prSet/>
      <dgm:spPr/>
      <dgm:t>
        <a:bodyPr/>
        <a:lstStyle/>
        <a:p>
          <a:endParaRPr lang="en-US" dirty="0"/>
        </a:p>
      </dgm:t>
    </dgm:pt>
    <dgm:pt modelId="{0C8D7452-3BC7-3B46-B3DF-1A63544E30E1}" type="parTrans" cxnId="{2A75DFAD-E147-3D46-B7C1-E4F8AA9E81AE}">
      <dgm:prSet/>
      <dgm:spPr/>
      <dgm:t>
        <a:bodyPr/>
        <a:lstStyle/>
        <a:p>
          <a:endParaRPr lang="en-US"/>
        </a:p>
      </dgm:t>
    </dgm:pt>
    <dgm:pt modelId="{F014C1D9-776A-534C-BBAE-9335C280B1EE}" type="sibTrans" cxnId="{2A75DFAD-E147-3D46-B7C1-E4F8AA9E81AE}">
      <dgm:prSet/>
      <dgm:spPr/>
      <dgm:t>
        <a:bodyPr/>
        <a:lstStyle/>
        <a:p>
          <a:endParaRPr lang="en-US"/>
        </a:p>
      </dgm:t>
    </dgm:pt>
    <dgm:pt modelId="{E206E49F-7894-9A43-B4AA-A464AE3AAF9D}">
      <dgm:prSet/>
      <dgm:spPr/>
      <dgm:t>
        <a:bodyPr/>
        <a:lstStyle/>
        <a:p>
          <a:r>
            <a:rPr lang="en-US" dirty="0"/>
            <a:t>Coordinate and strengthen relationship with local flood plain manager</a:t>
          </a:r>
        </a:p>
      </dgm:t>
    </dgm:pt>
    <dgm:pt modelId="{0083C75B-B8B7-184C-9B6F-C8D5AA83940B}" type="parTrans" cxnId="{94149C96-E681-DD49-AD5C-BBB783E588C6}">
      <dgm:prSet/>
      <dgm:spPr/>
      <dgm:t>
        <a:bodyPr/>
        <a:lstStyle/>
        <a:p>
          <a:endParaRPr lang="en-US"/>
        </a:p>
      </dgm:t>
    </dgm:pt>
    <dgm:pt modelId="{76AC3D76-7866-3A45-821E-0A2E21D44E3E}" type="sibTrans" cxnId="{94149C96-E681-DD49-AD5C-BBB783E588C6}">
      <dgm:prSet/>
      <dgm:spPr/>
      <dgm:t>
        <a:bodyPr/>
        <a:lstStyle/>
        <a:p>
          <a:endParaRPr lang="en-US"/>
        </a:p>
      </dgm:t>
    </dgm:pt>
    <dgm:pt modelId="{CD4D4750-1185-0145-BAF8-C58769B8609D}">
      <dgm:prSet/>
      <dgm:spPr/>
      <dgm:t>
        <a:bodyPr/>
        <a:lstStyle/>
        <a:p>
          <a:r>
            <a:rPr lang="en-US" dirty="0"/>
            <a:t>Taken from SJR</a:t>
          </a:r>
        </a:p>
      </dgm:t>
    </dgm:pt>
    <dgm:pt modelId="{B1159A32-61FE-604D-BB38-3A1B614C7BB0}" type="parTrans" cxnId="{9621C838-E6D4-E24C-A839-90709974F826}">
      <dgm:prSet/>
      <dgm:spPr/>
      <dgm:t>
        <a:bodyPr/>
        <a:lstStyle/>
        <a:p>
          <a:endParaRPr lang="en-US"/>
        </a:p>
      </dgm:t>
    </dgm:pt>
    <dgm:pt modelId="{B934460E-EF57-C640-A2BD-1BDA9792B19A}" type="sibTrans" cxnId="{9621C838-E6D4-E24C-A839-90709974F826}">
      <dgm:prSet/>
      <dgm:spPr/>
      <dgm:t>
        <a:bodyPr/>
        <a:lstStyle/>
        <a:p>
          <a:endParaRPr lang="en-US"/>
        </a:p>
      </dgm:t>
    </dgm:pt>
    <dgm:pt modelId="{35CB6AD7-C2A5-D941-B8AC-4CD6B2E19682}" type="pres">
      <dgm:prSet presAssocID="{B6DC79D1-3448-4C84-AAD1-730478A97BE2}" presName="linear" presStyleCnt="0">
        <dgm:presLayoutVars>
          <dgm:animLvl val="lvl"/>
          <dgm:resizeHandles val="exact"/>
        </dgm:presLayoutVars>
      </dgm:prSet>
      <dgm:spPr/>
    </dgm:pt>
    <dgm:pt modelId="{15253792-49F4-7345-ACD5-1A0F91416498}" type="pres">
      <dgm:prSet presAssocID="{707C7685-A1A2-437A-A4AF-6F04A5E61701}" presName="parentText" presStyleLbl="node1" presStyleIdx="0" presStyleCnt="2" custLinFactNeighborX="-289" custLinFactNeighborY="1330">
        <dgm:presLayoutVars>
          <dgm:chMax val="0"/>
          <dgm:bulletEnabled val="1"/>
        </dgm:presLayoutVars>
      </dgm:prSet>
      <dgm:spPr/>
    </dgm:pt>
    <dgm:pt modelId="{2797D27E-7552-DC4C-9447-5BE779A763DA}" type="pres">
      <dgm:prSet presAssocID="{707C7685-A1A2-437A-A4AF-6F04A5E61701}" presName="childText" presStyleLbl="revTx" presStyleIdx="0" presStyleCnt="2">
        <dgm:presLayoutVars>
          <dgm:bulletEnabled val="1"/>
        </dgm:presLayoutVars>
      </dgm:prSet>
      <dgm:spPr/>
    </dgm:pt>
    <dgm:pt modelId="{E7591D5A-0FCF-1146-BC59-F319253C7FE8}" type="pres">
      <dgm:prSet presAssocID="{2A0CDEED-E029-41CD-9C20-C7D97327658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18591E4-9905-9748-87DD-24C00CEE253D}" type="pres">
      <dgm:prSet presAssocID="{2A0CDEED-E029-41CD-9C20-C7D97327658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7EF5E05-8443-496C-AB32-B1DD2085EEF6}" srcId="{B6DC79D1-3448-4C84-AAD1-730478A97BE2}" destId="{707C7685-A1A2-437A-A4AF-6F04A5E61701}" srcOrd="0" destOrd="0" parTransId="{AA5D086A-A2F7-4FD5-9B17-6C08156AEA02}" sibTransId="{D42A805C-3BD5-43E0-BD94-7B3D62917C68}"/>
    <dgm:cxn modelId="{C0FD6F0E-7D72-774C-97F1-F63C6A61BAE6}" type="presOf" srcId="{707C7685-A1A2-437A-A4AF-6F04A5E61701}" destId="{15253792-49F4-7345-ACD5-1A0F91416498}" srcOrd="0" destOrd="0" presId="urn:microsoft.com/office/officeart/2005/8/layout/vList2"/>
    <dgm:cxn modelId="{83759015-0D9A-B643-A101-D9824D2E1B4C}" type="presOf" srcId="{DD21E069-6570-44D2-8CBC-45EAD5D82595}" destId="{718591E4-9905-9748-87DD-24C00CEE253D}" srcOrd="0" destOrd="0" presId="urn:microsoft.com/office/officeart/2005/8/layout/vList2"/>
    <dgm:cxn modelId="{E41D132D-E3EF-4E9E-A5A8-00CF24433B0E}" srcId="{2A0CDEED-E029-41CD-9C20-C7D973276587}" destId="{DD21E069-6570-44D2-8CBC-45EAD5D82595}" srcOrd="0" destOrd="0" parTransId="{109FF778-81C7-414A-B19F-F2C27D7A78B5}" sibTransId="{7F02561F-F837-4BD7-B32C-2E916BB0B13F}"/>
    <dgm:cxn modelId="{FD406534-3575-1A4F-B082-49B0D6ED18FA}" type="presOf" srcId="{E206E49F-7894-9A43-B4AA-A464AE3AAF9D}" destId="{2797D27E-7552-DC4C-9447-5BE779A763DA}" srcOrd="0" destOrd="1" presId="urn:microsoft.com/office/officeart/2005/8/layout/vList2"/>
    <dgm:cxn modelId="{9621C838-E6D4-E24C-A839-90709974F826}" srcId="{707C7685-A1A2-437A-A4AF-6F04A5E61701}" destId="{CD4D4750-1185-0145-BAF8-C58769B8609D}" srcOrd="2" destOrd="0" parTransId="{B1159A32-61FE-604D-BB38-3A1B614C7BB0}" sibTransId="{B934460E-EF57-C640-A2BD-1BDA9792B19A}"/>
    <dgm:cxn modelId="{399EB13A-C430-4E47-A8D1-A8D22A78E75F}" type="presOf" srcId="{745A1434-ACD6-8D42-8122-D3A37C9E0890}" destId="{718591E4-9905-9748-87DD-24C00CEE253D}" srcOrd="0" destOrd="1" presId="urn:microsoft.com/office/officeart/2005/8/layout/vList2"/>
    <dgm:cxn modelId="{0BC5BF7B-2A52-6344-ABAE-62D17C9E00CB}" type="presOf" srcId="{2A0CDEED-E029-41CD-9C20-C7D973276587}" destId="{E7591D5A-0FCF-1146-BC59-F319253C7FE8}" srcOrd="0" destOrd="0" presId="urn:microsoft.com/office/officeart/2005/8/layout/vList2"/>
    <dgm:cxn modelId="{8BBC8D80-DEA1-3540-A9D5-A9E526AA03AB}" type="presOf" srcId="{47312B28-18F4-404A-918F-2BF3BBF249BA}" destId="{2797D27E-7552-DC4C-9447-5BE779A763DA}" srcOrd="0" destOrd="3" presId="urn:microsoft.com/office/officeart/2005/8/layout/vList2"/>
    <dgm:cxn modelId="{94149C96-E681-DD49-AD5C-BBB783E588C6}" srcId="{707C7685-A1A2-437A-A4AF-6F04A5E61701}" destId="{E206E49F-7894-9A43-B4AA-A464AE3AAF9D}" srcOrd="1" destOrd="0" parTransId="{0083C75B-B8B7-184C-9B6F-C8D5AA83940B}" sibTransId="{76AC3D76-7866-3A45-821E-0A2E21D44E3E}"/>
    <dgm:cxn modelId="{E32E1299-2C1C-AB48-8A23-2156C4F60829}" type="presOf" srcId="{B6DC79D1-3448-4C84-AAD1-730478A97BE2}" destId="{35CB6AD7-C2A5-D941-B8AC-4CD6B2E19682}" srcOrd="0" destOrd="0" presId="urn:microsoft.com/office/officeart/2005/8/layout/vList2"/>
    <dgm:cxn modelId="{2A75DFAD-E147-3D46-B7C1-E4F8AA9E81AE}" srcId="{2A0CDEED-E029-41CD-9C20-C7D973276587}" destId="{745A1434-ACD6-8D42-8122-D3A37C9E0890}" srcOrd="1" destOrd="0" parTransId="{0C8D7452-3BC7-3B46-B3DF-1A63544E30E1}" sibTransId="{F014C1D9-776A-534C-BBAE-9335C280B1EE}"/>
    <dgm:cxn modelId="{D16F3FAE-5E05-4F90-BFE5-439973FB145B}" srcId="{707C7685-A1A2-437A-A4AF-6F04A5E61701}" destId="{DB92266D-6BB0-4B74-9296-C4AF0DD3C65B}" srcOrd="0" destOrd="0" parTransId="{CCB037A8-76F7-4C6D-B186-5061E4745C8F}" sibTransId="{30589CAC-CB38-49B6-A4DB-C3A219B82286}"/>
    <dgm:cxn modelId="{CC5ABFB9-6C80-49C6-8EF1-B0352CC13373}" srcId="{707C7685-A1A2-437A-A4AF-6F04A5E61701}" destId="{47312B28-18F4-404A-918F-2BF3BBF249BA}" srcOrd="3" destOrd="0" parTransId="{C8A843EC-8CC4-415A-9181-826EC2FCC9D2}" sibTransId="{7B24E6DE-EF71-4037-8190-0ADF1C264772}"/>
    <dgm:cxn modelId="{A9FF0EBD-0AC8-1F4D-9DB5-7095C887CB1E}" type="presOf" srcId="{CD4D4750-1185-0145-BAF8-C58769B8609D}" destId="{2797D27E-7552-DC4C-9447-5BE779A763DA}" srcOrd="0" destOrd="2" presId="urn:microsoft.com/office/officeart/2005/8/layout/vList2"/>
    <dgm:cxn modelId="{23E6AEC4-3E6D-4DB7-A8B3-AB26AAE62A2A}" srcId="{B6DC79D1-3448-4C84-AAD1-730478A97BE2}" destId="{2A0CDEED-E029-41CD-9C20-C7D973276587}" srcOrd="1" destOrd="0" parTransId="{0E241D55-27DE-460C-B88E-3D442756D3CF}" sibTransId="{A80A5706-B207-4A3F-A4C5-8C48DE7E0569}"/>
    <dgm:cxn modelId="{D2EF6CED-9B2F-814B-B78D-41758A5C9B23}" type="presOf" srcId="{DB92266D-6BB0-4B74-9296-C4AF0DD3C65B}" destId="{2797D27E-7552-DC4C-9447-5BE779A763DA}" srcOrd="0" destOrd="0" presId="urn:microsoft.com/office/officeart/2005/8/layout/vList2"/>
    <dgm:cxn modelId="{87AAB0B1-2B2B-B548-890B-1E34AFE2E894}" type="presParOf" srcId="{35CB6AD7-C2A5-D941-B8AC-4CD6B2E19682}" destId="{15253792-49F4-7345-ACD5-1A0F91416498}" srcOrd="0" destOrd="0" presId="urn:microsoft.com/office/officeart/2005/8/layout/vList2"/>
    <dgm:cxn modelId="{773CD6E7-7EFB-A042-B4EF-6BFC1F57FE75}" type="presParOf" srcId="{35CB6AD7-C2A5-D941-B8AC-4CD6B2E19682}" destId="{2797D27E-7552-DC4C-9447-5BE779A763DA}" srcOrd="1" destOrd="0" presId="urn:microsoft.com/office/officeart/2005/8/layout/vList2"/>
    <dgm:cxn modelId="{EB9362F7-F5E4-E348-9B16-4A3E9350E126}" type="presParOf" srcId="{35CB6AD7-C2A5-D941-B8AC-4CD6B2E19682}" destId="{E7591D5A-0FCF-1146-BC59-F319253C7FE8}" srcOrd="2" destOrd="0" presId="urn:microsoft.com/office/officeart/2005/8/layout/vList2"/>
    <dgm:cxn modelId="{722C4DDE-F95B-7C4D-AB4E-640FEC7128DF}" type="presParOf" srcId="{35CB6AD7-C2A5-D941-B8AC-4CD6B2E19682}" destId="{718591E4-9905-9748-87DD-24C00CEE253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DC79D1-3448-4C84-AAD1-730478A97B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7C7685-A1A2-437A-A4AF-6F04A5E61701}">
      <dgm:prSet/>
      <dgm:spPr/>
      <dgm:t>
        <a:bodyPr/>
        <a:lstStyle/>
        <a:p>
          <a:r>
            <a:rPr lang="en-US" dirty="0"/>
            <a:t>Promote Participation in the National Flood Insurance Program (NFIP)</a:t>
          </a:r>
        </a:p>
      </dgm:t>
    </dgm:pt>
    <dgm:pt modelId="{AA5D086A-A2F7-4FD5-9B17-6C08156AEA02}" type="parTrans" cxnId="{57EF5E05-8443-496C-AB32-B1DD2085EEF6}">
      <dgm:prSet/>
      <dgm:spPr/>
      <dgm:t>
        <a:bodyPr/>
        <a:lstStyle/>
        <a:p>
          <a:endParaRPr lang="en-US"/>
        </a:p>
      </dgm:t>
    </dgm:pt>
    <dgm:pt modelId="{D42A805C-3BD5-43E0-BD94-7B3D62917C68}" type="sibTrans" cxnId="{57EF5E05-8443-496C-AB32-B1DD2085EEF6}">
      <dgm:prSet/>
      <dgm:spPr/>
      <dgm:t>
        <a:bodyPr/>
        <a:lstStyle/>
        <a:p>
          <a:endParaRPr lang="en-US"/>
        </a:p>
      </dgm:t>
    </dgm:pt>
    <dgm:pt modelId="{DB92266D-6BB0-4B74-9296-C4AF0DD3C65B}">
      <dgm:prSet/>
      <dgm:spPr/>
      <dgm:t>
        <a:bodyPr/>
        <a:lstStyle/>
        <a:p>
          <a:r>
            <a:rPr lang="en-US" dirty="0"/>
            <a:t>Work with the NFIP representatives to educate freeholders in the area (both within and outside the Conservancy boundaries)</a:t>
          </a:r>
        </a:p>
      </dgm:t>
    </dgm:pt>
    <dgm:pt modelId="{CCB037A8-76F7-4C6D-B186-5061E4745C8F}" type="parTrans" cxnId="{D16F3FAE-5E05-4F90-BFE5-439973FB145B}">
      <dgm:prSet/>
      <dgm:spPr/>
      <dgm:t>
        <a:bodyPr/>
        <a:lstStyle/>
        <a:p>
          <a:endParaRPr lang="en-US"/>
        </a:p>
      </dgm:t>
    </dgm:pt>
    <dgm:pt modelId="{30589CAC-CB38-49B6-A4DB-C3A219B82286}" type="sibTrans" cxnId="{D16F3FAE-5E05-4F90-BFE5-439973FB145B}">
      <dgm:prSet/>
      <dgm:spPr/>
      <dgm:t>
        <a:bodyPr/>
        <a:lstStyle/>
        <a:p>
          <a:endParaRPr lang="en-US"/>
        </a:p>
      </dgm:t>
    </dgm:pt>
    <dgm:pt modelId="{47312B28-18F4-404A-918F-2BF3BBF249BA}">
      <dgm:prSet/>
      <dgm:spPr/>
      <dgm:t>
        <a:bodyPr/>
        <a:lstStyle/>
        <a:p>
          <a:endParaRPr lang="en-US" dirty="0"/>
        </a:p>
      </dgm:t>
    </dgm:pt>
    <dgm:pt modelId="{C8A843EC-8CC4-415A-9181-826EC2FCC9D2}" type="parTrans" cxnId="{CC5ABFB9-6C80-49C6-8EF1-B0352CC13373}">
      <dgm:prSet/>
      <dgm:spPr/>
      <dgm:t>
        <a:bodyPr/>
        <a:lstStyle/>
        <a:p>
          <a:endParaRPr lang="en-US"/>
        </a:p>
      </dgm:t>
    </dgm:pt>
    <dgm:pt modelId="{7B24E6DE-EF71-4037-8190-0ADF1C264772}" type="sibTrans" cxnId="{CC5ABFB9-6C80-49C6-8EF1-B0352CC13373}">
      <dgm:prSet/>
      <dgm:spPr/>
      <dgm:t>
        <a:bodyPr/>
        <a:lstStyle/>
        <a:p>
          <a:endParaRPr lang="en-US"/>
        </a:p>
      </dgm:t>
    </dgm:pt>
    <dgm:pt modelId="{2C433558-2247-CD49-8658-41EDAF0F9242}">
      <dgm:prSet/>
      <dgm:spPr/>
      <dgm:t>
        <a:bodyPr/>
        <a:lstStyle/>
        <a:p>
          <a:r>
            <a:rPr lang="en-US" dirty="0"/>
            <a:t>Recommended by SJR</a:t>
          </a:r>
        </a:p>
      </dgm:t>
    </dgm:pt>
    <dgm:pt modelId="{A611DD6B-EC0C-A649-AE36-005050A8CFE4}" type="parTrans" cxnId="{806E4A4D-CDAA-D749-8A13-52B1D7222EEA}">
      <dgm:prSet/>
      <dgm:spPr/>
      <dgm:t>
        <a:bodyPr/>
        <a:lstStyle/>
        <a:p>
          <a:endParaRPr lang="en-US"/>
        </a:p>
      </dgm:t>
    </dgm:pt>
    <dgm:pt modelId="{2F79146E-7AF0-F04B-81D0-1467DAEC23B3}" type="sibTrans" cxnId="{806E4A4D-CDAA-D749-8A13-52B1D7222EEA}">
      <dgm:prSet/>
      <dgm:spPr/>
      <dgm:t>
        <a:bodyPr/>
        <a:lstStyle/>
        <a:p>
          <a:endParaRPr lang="en-US"/>
        </a:p>
      </dgm:t>
    </dgm:pt>
    <dgm:pt modelId="{CA5DF342-8E88-7B40-BAEC-94C8B5A31DC9}">
      <dgm:prSet/>
      <dgm:spPr/>
      <dgm:t>
        <a:bodyPr/>
        <a:lstStyle/>
        <a:p>
          <a:r>
            <a:rPr lang="en-US" dirty="0"/>
            <a:t>Recommended by NBER study</a:t>
          </a:r>
        </a:p>
      </dgm:t>
    </dgm:pt>
    <dgm:pt modelId="{69A88446-2E62-434E-B146-2C3B8FC1A3BB}" type="parTrans" cxnId="{FBEF0976-60C6-4C41-BBD8-7BBA1768DC7E}">
      <dgm:prSet/>
      <dgm:spPr/>
      <dgm:t>
        <a:bodyPr/>
        <a:lstStyle/>
        <a:p>
          <a:endParaRPr lang="en-US"/>
        </a:p>
      </dgm:t>
    </dgm:pt>
    <dgm:pt modelId="{FE8441BD-5692-7C48-8DA2-E40463DA6745}" type="sibTrans" cxnId="{FBEF0976-60C6-4C41-BBD8-7BBA1768DC7E}">
      <dgm:prSet/>
      <dgm:spPr/>
      <dgm:t>
        <a:bodyPr/>
        <a:lstStyle/>
        <a:p>
          <a:endParaRPr lang="en-US"/>
        </a:p>
      </dgm:t>
    </dgm:pt>
    <dgm:pt modelId="{35CB6AD7-C2A5-D941-B8AC-4CD6B2E19682}" type="pres">
      <dgm:prSet presAssocID="{B6DC79D1-3448-4C84-AAD1-730478A97BE2}" presName="linear" presStyleCnt="0">
        <dgm:presLayoutVars>
          <dgm:animLvl val="lvl"/>
          <dgm:resizeHandles val="exact"/>
        </dgm:presLayoutVars>
      </dgm:prSet>
      <dgm:spPr/>
    </dgm:pt>
    <dgm:pt modelId="{15253792-49F4-7345-ACD5-1A0F91416498}" type="pres">
      <dgm:prSet presAssocID="{707C7685-A1A2-437A-A4AF-6F04A5E61701}" presName="parentText" presStyleLbl="node1" presStyleIdx="0" presStyleCnt="1" custLinFactNeighborX="-289" custLinFactNeighborY="1330">
        <dgm:presLayoutVars>
          <dgm:chMax val="0"/>
          <dgm:bulletEnabled val="1"/>
        </dgm:presLayoutVars>
      </dgm:prSet>
      <dgm:spPr/>
    </dgm:pt>
    <dgm:pt modelId="{2797D27E-7552-DC4C-9447-5BE779A763DA}" type="pres">
      <dgm:prSet presAssocID="{707C7685-A1A2-437A-A4AF-6F04A5E6170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7EF5E05-8443-496C-AB32-B1DD2085EEF6}" srcId="{B6DC79D1-3448-4C84-AAD1-730478A97BE2}" destId="{707C7685-A1A2-437A-A4AF-6F04A5E61701}" srcOrd="0" destOrd="0" parTransId="{AA5D086A-A2F7-4FD5-9B17-6C08156AEA02}" sibTransId="{D42A805C-3BD5-43E0-BD94-7B3D62917C68}"/>
    <dgm:cxn modelId="{C0FD6F0E-7D72-774C-97F1-F63C6A61BAE6}" type="presOf" srcId="{707C7685-A1A2-437A-A4AF-6F04A5E61701}" destId="{15253792-49F4-7345-ACD5-1A0F91416498}" srcOrd="0" destOrd="0" presId="urn:microsoft.com/office/officeart/2005/8/layout/vList2"/>
    <dgm:cxn modelId="{806E4A4D-CDAA-D749-8A13-52B1D7222EEA}" srcId="{707C7685-A1A2-437A-A4AF-6F04A5E61701}" destId="{2C433558-2247-CD49-8658-41EDAF0F9242}" srcOrd="1" destOrd="0" parTransId="{A611DD6B-EC0C-A649-AE36-005050A8CFE4}" sibTransId="{2F79146E-7AF0-F04B-81D0-1467DAEC23B3}"/>
    <dgm:cxn modelId="{FBEF0976-60C6-4C41-BBD8-7BBA1768DC7E}" srcId="{707C7685-A1A2-437A-A4AF-6F04A5E61701}" destId="{CA5DF342-8E88-7B40-BAEC-94C8B5A31DC9}" srcOrd="2" destOrd="0" parTransId="{69A88446-2E62-434E-B146-2C3B8FC1A3BB}" sibTransId="{FE8441BD-5692-7C48-8DA2-E40463DA6745}"/>
    <dgm:cxn modelId="{8BBC8D80-DEA1-3540-A9D5-A9E526AA03AB}" type="presOf" srcId="{47312B28-18F4-404A-918F-2BF3BBF249BA}" destId="{2797D27E-7552-DC4C-9447-5BE779A763DA}" srcOrd="0" destOrd="3" presId="urn:microsoft.com/office/officeart/2005/8/layout/vList2"/>
    <dgm:cxn modelId="{E32E1299-2C1C-AB48-8A23-2156C4F60829}" type="presOf" srcId="{B6DC79D1-3448-4C84-AAD1-730478A97BE2}" destId="{35CB6AD7-C2A5-D941-B8AC-4CD6B2E19682}" srcOrd="0" destOrd="0" presId="urn:microsoft.com/office/officeart/2005/8/layout/vList2"/>
    <dgm:cxn modelId="{E82DBF99-546F-5E46-AA28-057B361A4042}" type="presOf" srcId="{2C433558-2247-CD49-8658-41EDAF0F9242}" destId="{2797D27E-7552-DC4C-9447-5BE779A763DA}" srcOrd="0" destOrd="1" presId="urn:microsoft.com/office/officeart/2005/8/layout/vList2"/>
    <dgm:cxn modelId="{D16F3FAE-5E05-4F90-BFE5-439973FB145B}" srcId="{707C7685-A1A2-437A-A4AF-6F04A5E61701}" destId="{DB92266D-6BB0-4B74-9296-C4AF0DD3C65B}" srcOrd="0" destOrd="0" parTransId="{CCB037A8-76F7-4C6D-B186-5061E4745C8F}" sibTransId="{30589CAC-CB38-49B6-A4DB-C3A219B82286}"/>
    <dgm:cxn modelId="{CC5ABFB9-6C80-49C6-8EF1-B0352CC13373}" srcId="{707C7685-A1A2-437A-A4AF-6F04A5E61701}" destId="{47312B28-18F4-404A-918F-2BF3BBF249BA}" srcOrd="3" destOrd="0" parTransId="{C8A843EC-8CC4-415A-9181-826EC2FCC9D2}" sibTransId="{7B24E6DE-EF71-4037-8190-0ADF1C264772}"/>
    <dgm:cxn modelId="{D2EF6CED-9B2F-814B-B78D-41758A5C9B23}" type="presOf" srcId="{DB92266D-6BB0-4B74-9296-C4AF0DD3C65B}" destId="{2797D27E-7552-DC4C-9447-5BE779A763DA}" srcOrd="0" destOrd="0" presId="urn:microsoft.com/office/officeart/2005/8/layout/vList2"/>
    <dgm:cxn modelId="{8A1A3BF9-E450-5C49-82D7-648FDB623DB5}" type="presOf" srcId="{CA5DF342-8E88-7B40-BAEC-94C8B5A31DC9}" destId="{2797D27E-7552-DC4C-9447-5BE779A763DA}" srcOrd="0" destOrd="2" presId="urn:microsoft.com/office/officeart/2005/8/layout/vList2"/>
    <dgm:cxn modelId="{87AAB0B1-2B2B-B548-890B-1E34AFE2E894}" type="presParOf" srcId="{35CB6AD7-C2A5-D941-B8AC-4CD6B2E19682}" destId="{15253792-49F4-7345-ACD5-1A0F91416498}" srcOrd="0" destOrd="0" presId="urn:microsoft.com/office/officeart/2005/8/layout/vList2"/>
    <dgm:cxn modelId="{773CD6E7-7EFB-A042-B4EF-6BFC1F57FE75}" type="presParOf" srcId="{35CB6AD7-C2A5-D941-B8AC-4CD6B2E19682}" destId="{2797D27E-7552-DC4C-9447-5BE779A763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DC79D1-3448-4C84-AAD1-730478A97B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7C7685-A1A2-437A-A4AF-6F04A5E61701}">
      <dgm:prSet/>
      <dgm:spPr/>
      <dgm:t>
        <a:bodyPr/>
        <a:lstStyle/>
        <a:p>
          <a:r>
            <a:rPr lang="en-US" dirty="0"/>
            <a:t>Limit Fertilizer, Nutrient, and Sediment Loading</a:t>
          </a:r>
        </a:p>
      </dgm:t>
    </dgm:pt>
    <dgm:pt modelId="{AA5D086A-A2F7-4FD5-9B17-6C08156AEA02}" type="parTrans" cxnId="{57EF5E05-8443-496C-AB32-B1DD2085EEF6}">
      <dgm:prSet/>
      <dgm:spPr/>
      <dgm:t>
        <a:bodyPr/>
        <a:lstStyle/>
        <a:p>
          <a:endParaRPr lang="en-US"/>
        </a:p>
      </dgm:t>
    </dgm:pt>
    <dgm:pt modelId="{D42A805C-3BD5-43E0-BD94-7B3D62917C68}" type="sibTrans" cxnId="{57EF5E05-8443-496C-AB32-B1DD2085EEF6}">
      <dgm:prSet/>
      <dgm:spPr/>
      <dgm:t>
        <a:bodyPr/>
        <a:lstStyle/>
        <a:p>
          <a:endParaRPr lang="en-US"/>
        </a:p>
      </dgm:t>
    </dgm:pt>
    <dgm:pt modelId="{DB92266D-6BB0-4B74-9296-C4AF0DD3C65B}">
      <dgm:prSet/>
      <dgm:spPr/>
      <dgm:t>
        <a:bodyPr/>
        <a:lstStyle/>
        <a:p>
          <a:r>
            <a:rPr lang="en-US" dirty="0"/>
            <a:t>Work cooperatively with Noble County officials to pursue 2-stage ditches/sediment pits upstream of lakes</a:t>
          </a:r>
        </a:p>
      </dgm:t>
    </dgm:pt>
    <dgm:pt modelId="{CCB037A8-76F7-4C6D-B186-5061E4745C8F}" type="parTrans" cxnId="{D16F3FAE-5E05-4F90-BFE5-439973FB145B}">
      <dgm:prSet/>
      <dgm:spPr/>
      <dgm:t>
        <a:bodyPr/>
        <a:lstStyle/>
        <a:p>
          <a:endParaRPr lang="en-US"/>
        </a:p>
      </dgm:t>
    </dgm:pt>
    <dgm:pt modelId="{30589CAC-CB38-49B6-A4DB-C3A219B82286}" type="sibTrans" cxnId="{D16F3FAE-5E05-4F90-BFE5-439973FB145B}">
      <dgm:prSet/>
      <dgm:spPr/>
      <dgm:t>
        <a:bodyPr/>
        <a:lstStyle/>
        <a:p>
          <a:endParaRPr lang="en-US"/>
        </a:p>
      </dgm:t>
    </dgm:pt>
    <dgm:pt modelId="{47312B28-18F4-404A-918F-2BF3BBF249BA}">
      <dgm:prSet/>
      <dgm:spPr/>
      <dgm:t>
        <a:bodyPr/>
        <a:lstStyle/>
        <a:p>
          <a:endParaRPr lang="en-US" dirty="0"/>
        </a:p>
      </dgm:t>
    </dgm:pt>
    <dgm:pt modelId="{C8A843EC-8CC4-415A-9181-826EC2FCC9D2}" type="parTrans" cxnId="{CC5ABFB9-6C80-49C6-8EF1-B0352CC13373}">
      <dgm:prSet/>
      <dgm:spPr/>
      <dgm:t>
        <a:bodyPr/>
        <a:lstStyle/>
        <a:p>
          <a:endParaRPr lang="en-US"/>
        </a:p>
      </dgm:t>
    </dgm:pt>
    <dgm:pt modelId="{7B24E6DE-EF71-4037-8190-0ADF1C264772}" type="sibTrans" cxnId="{CC5ABFB9-6C80-49C6-8EF1-B0352CC13373}">
      <dgm:prSet/>
      <dgm:spPr/>
      <dgm:t>
        <a:bodyPr/>
        <a:lstStyle/>
        <a:p>
          <a:endParaRPr lang="en-US"/>
        </a:p>
      </dgm:t>
    </dgm:pt>
    <dgm:pt modelId="{DD21E069-6570-44D2-8CBC-45EAD5D82595}">
      <dgm:prSet/>
      <dgm:spPr/>
      <dgm:t>
        <a:bodyPr/>
        <a:lstStyle/>
        <a:p>
          <a:r>
            <a:rPr lang="en-US" dirty="0"/>
            <a:t>Protect Existing and Historical Natural Flood Storage Areas</a:t>
          </a:r>
        </a:p>
      </dgm:t>
    </dgm:pt>
    <dgm:pt modelId="{109FF778-81C7-414A-B19F-F2C27D7A78B5}" type="parTrans" cxnId="{E41D132D-E3EF-4E9E-A5A8-00CF24433B0E}">
      <dgm:prSet/>
      <dgm:spPr/>
      <dgm:t>
        <a:bodyPr/>
        <a:lstStyle/>
        <a:p>
          <a:endParaRPr lang="en-US"/>
        </a:p>
      </dgm:t>
    </dgm:pt>
    <dgm:pt modelId="{7F02561F-F837-4BD7-B32C-2E916BB0B13F}" type="sibTrans" cxnId="{E41D132D-E3EF-4E9E-A5A8-00CF24433B0E}">
      <dgm:prSet/>
      <dgm:spPr/>
      <dgm:t>
        <a:bodyPr/>
        <a:lstStyle/>
        <a:p>
          <a:endParaRPr lang="en-US"/>
        </a:p>
      </dgm:t>
    </dgm:pt>
    <dgm:pt modelId="{745A1434-ACD6-8D42-8122-D3A37C9E0890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/>
            <a:t>Work cooperatively with county and land trusts to protect storage areas</a:t>
          </a:r>
        </a:p>
      </dgm:t>
    </dgm:pt>
    <dgm:pt modelId="{0C8D7452-3BC7-3B46-B3DF-1A63544E30E1}" type="parTrans" cxnId="{2A75DFAD-E147-3D46-B7C1-E4F8AA9E81AE}">
      <dgm:prSet/>
      <dgm:spPr/>
      <dgm:t>
        <a:bodyPr/>
        <a:lstStyle/>
        <a:p>
          <a:endParaRPr lang="en-US"/>
        </a:p>
      </dgm:t>
    </dgm:pt>
    <dgm:pt modelId="{F014C1D9-776A-534C-BBAE-9335C280B1EE}" type="sibTrans" cxnId="{2A75DFAD-E147-3D46-B7C1-E4F8AA9E81AE}">
      <dgm:prSet/>
      <dgm:spPr/>
      <dgm:t>
        <a:bodyPr/>
        <a:lstStyle/>
        <a:p>
          <a:endParaRPr lang="en-US"/>
        </a:p>
      </dgm:t>
    </dgm:pt>
    <dgm:pt modelId="{3993E381-C03E-844C-A053-ABDEB96F294E}">
      <dgm:prSet/>
      <dgm:spPr/>
      <dgm:t>
        <a:bodyPr/>
        <a:lstStyle/>
        <a:p>
          <a:r>
            <a:rPr lang="en-US"/>
            <a:t>Recommended by SJR </a:t>
          </a:r>
          <a:endParaRPr lang="en-US" dirty="0"/>
        </a:p>
      </dgm:t>
    </dgm:pt>
    <dgm:pt modelId="{4973F539-F90F-C54C-A576-1D6D80A73108}" type="parTrans" cxnId="{60057068-3200-4B48-874A-6169995D995F}">
      <dgm:prSet/>
      <dgm:spPr/>
      <dgm:t>
        <a:bodyPr/>
        <a:lstStyle/>
        <a:p>
          <a:endParaRPr lang="en-US"/>
        </a:p>
      </dgm:t>
    </dgm:pt>
    <dgm:pt modelId="{FCBF0FA2-046D-864E-AE3E-C6899F59610D}" type="sibTrans" cxnId="{60057068-3200-4B48-874A-6169995D995F}">
      <dgm:prSet/>
      <dgm:spPr/>
      <dgm:t>
        <a:bodyPr/>
        <a:lstStyle/>
        <a:p>
          <a:endParaRPr lang="en-US"/>
        </a:p>
      </dgm:t>
    </dgm:pt>
    <dgm:pt modelId="{FD290FF3-840B-9843-A05E-46331DA7D4DA}">
      <dgm:prSet/>
      <dgm:spPr/>
      <dgm:t>
        <a:bodyPr/>
        <a:lstStyle/>
        <a:p>
          <a:r>
            <a:rPr lang="en-US"/>
            <a:t>Recommended by NBER study</a:t>
          </a:r>
          <a:endParaRPr lang="en-US" dirty="0"/>
        </a:p>
      </dgm:t>
    </dgm:pt>
    <dgm:pt modelId="{A0654B33-C428-9642-9345-20F2CC56751A}" type="parTrans" cxnId="{3F9BA989-5760-D749-BA68-973DA0242DF9}">
      <dgm:prSet/>
      <dgm:spPr/>
      <dgm:t>
        <a:bodyPr/>
        <a:lstStyle/>
        <a:p>
          <a:endParaRPr lang="en-US"/>
        </a:p>
      </dgm:t>
    </dgm:pt>
    <dgm:pt modelId="{3D30E7BE-ADA5-A449-BB99-8AA8BB5BCB16}" type="sibTrans" cxnId="{3F9BA989-5760-D749-BA68-973DA0242DF9}">
      <dgm:prSet/>
      <dgm:spPr/>
      <dgm:t>
        <a:bodyPr/>
        <a:lstStyle/>
        <a:p>
          <a:endParaRPr lang="en-US"/>
        </a:p>
      </dgm:t>
    </dgm:pt>
    <dgm:pt modelId="{C60F4444-D99B-AB41-A792-EC0CCF0A1BB0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/>
            <a:t>Recommended by SJR</a:t>
          </a:r>
          <a:endParaRPr lang="en-US" dirty="0"/>
        </a:p>
      </dgm:t>
    </dgm:pt>
    <dgm:pt modelId="{AAF4D966-6EDE-2F46-A2DC-CDD60815D266}" type="parTrans" cxnId="{F5583A2B-E457-D547-A5FC-69922626B9C0}">
      <dgm:prSet/>
      <dgm:spPr/>
      <dgm:t>
        <a:bodyPr/>
        <a:lstStyle/>
        <a:p>
          <a:endParaRPr lang="en-US"/>
        </a:p>
      </dgm:t>
    </dgm:pt>
    <dgm:pt modelId="{80506EA0-2B78-7F4A-B456-FAF573544339}" type="sibTrans" cxnId="{F5583A2B-E457-D547-A5FC-69922626B9C0}">
      <dgm:prSet/>
      <dgm:spPr/>
      <dgm:t>
        <a:bodyPr/>
        <a:lstStyle/>
        <a:p>
          <a:endParaRPr lang="en-US"/>
        </a:p>
      </dgm:t>
    </dgm:pt>
    <dgm:pt modelId="{202BAC4D-5CF7-BB4B-94B2-F9359F252FC7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/>
            <a:t>Recommended by NBER study</a:t>
          </a:r>
          <a:endParaRPr lang="en-US" dirty="0"/>
        </a:p>
      </dgm:t>
    </dgm:pt>
    <dgm:pt modelId="{79A5AD20-6308-7D44-9065-3EAF6E6935A1}" type="parTrans" cxnId="{A91C01F3-0438-1143-BF3E-6B20F4B05C87}">
      <dgm:prSet/>
      <dgm:spPr/>
      <dgm:t>
        <a:bodyPr/>
        <a:lstStyle/>
        <a:p>
          <a:endParaRPr lang="en-US"/>
        </a:p>
      </dgm:t>
    </dgm:pt>
    <dgm:pt modelId="{B60197BC-8207-8F42-BEF9-B918749D7586}" type="sibTrans" cxnId="{A91C01F3-0438-1143-BF3E-6B20F4B05C87}">
      <dgm:prSet/>
      <dgm:spPr/>
      <dgm:t>
        <a:bodyPr/>
        <a:lstStyle/>
        <a:p>
          <a:endParaRPr lang="en-US"/>
        </a:p>
      </dgm:t>
    </dgm:pt>
    <dgm:pt modelId="{35CB6AD7-C2A5-D941-B8AC-4CD6B2E19682}" type="pres">
      <dgm:prSet presAssocID="{B6DC79D1-3448-4C84-AAD1-730478A97BE2}" presName="linear" presStyleCnt="0">
        <dgm:presLayoutVars>
          <dgm:animLvl val="lvl"/>
          <dgm:resizeHandles val="exact"/>
        </dgm:presLayoutVars>
      </dgm:prSet>
      <dgm:spPr/>
    </dgm:pt>
    <dgm:pt modelId="{15253792-49F4-7345-ACD5-1A0F91416498}" type="pres">
      <dgm:prSet presAssocID="{707C7685-A1A2-437A-A4AF-6F04A5E61701}" presName="parentText" presStyleLbl="node1" presStyleIdx="0" presStyleCnt="2" custLinFactNeighborX="-289" custLinFactNeighborY="1330">
        <dgm:presLayoutVars>
          <dgm:chMax val="0"/>
          <dgm:bulletEnabled val="1"/>
        </dgm:presLayoutVars>
      </dgm:prSet>
      <dgm:spPr/>
    </dgm:pt>
    <dgm:pt modelId="{2797D27E-7552-DC4C-9447-5BE779A763DA}" type="pres">
      <dgm:prSet presAssocID="{707C7685-A1A2-437A-A4AF-6F04A5E61701}" presName="childText" presStyleLbl="revTx" presStyleIdx="0" presStyleCnt="2">
        <dgm:presLayoutVars>
          <dgm:bulletEnabled val="1"/>
        </dgm:presLayoutVars>
      </dgm:prSet>
      <dgm:spPr/>
    </dgm:pt>
    <dgm:pt modelId="{9B6ADF85-4FCE-0A42-B545-FE77DDE05251}" type="pres">
      <dgm:prSet presAssocID="{DD21E069-6570-44D2-8CBC-45EAD5D8259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8D136A5-B48E-7147-A763-D258D74541B7}" type="pres">
      <dgm:prSet presAssocID="{DD21E069-6570-44D2-8CBC-45EAD5D82595}" presName="childText" presStyleLbl="revTx" presStyleIdx="1" presStyleCnt="2" custScaleY="177693">
        <dgm:presLayoutVars>
          <dgm:bulletEnabled val="1"/>
        </dgm:presLayoutVars>
      </dgm:prSet>
      <dgm:spPr/>
    </dgm:pt>
  </dgm:ptLst>
  <dgm:cxnLst>
    <dgm:cxn modelId="{57EF5E05-8443-496C-AB32-B1DD2085EEF6}" srcId="{B6DC79D1-3448-4C84-AAD1-730478A97BE2}" destId="{707C7685-A1A2-437A-A4AF-6F04A5E61701}" srcOrd="0" destOrd="0" parTransId="{AA5D086A-A2F7-4FD5-9B17-6C08156AEA02}" sibTransId="{D42A805C-3BD5-43E0-BD94-7B3D62917C68}"/>
    <dgm:cxn modelId="{C0FD6F0E-7D72-774C-97F1-F63C6A61BAE6}" type="presOf" srcId="{707C7685-A1A2-437A-A4AF-6F04A5E61701}" destId="{15253792-49F4-7345-ACD5-1A0F91416498}" srcOrd="0" destOrd="0" presId="urn:microsoft.com/office/officeart/2005/8/layout/vList2"/>
    <dgm:cxn modelId="{3687541A-4FC5-BE48-9859-D5100137DA5D}" type="presOf" srcId="{C60F4444-D99B-AB41-A792-EC0CCF0A1BB0}" destId="{88D136A5-B48E-7147-A763-D258D74541B7}" srcOrd="0" destOrd="1" presId="urn:microsoft.com/office/officeart/2005/8/layout/vList2"/>
    <dgm:cxn modelId="{8717FD29-1825-A649-B6A6-D624C47876B8}" type="presOf" srcId="{DD21E069-6570-44D2-8CBC-45EAD5D82595}" destId="{9B6ADF85-4FCE-0A42-B545-FE77DDE05251}" srcOrd="0" destOrd="0" presId="urn:microsoft.com/office/officeart/2005/8/layout/vList2"/>
    <dgm:cxn modelId="{F5583A2B-E457-D547-A5FC-69922626B9C0}" srcId="{DD21E069-6570-44D2-8CBC-45EAD5D82595}" destId="{C60F4444-D99B-AB41-A792-EC0CCF0A1BB0}" srcOrd="1" destOrd="0" parTransId="{AAF4D966-6EDE-2F46-A2DC-CDD60815D266}" sibTransId="{80506EA0-2B78-7F4A-B456-FAF573544339}"/>
    <dgm:cxn modelId="{E41D132D-E3EF-4E9E-A5A8-00CF24433B0E}" srcId="{B6DC79D1-3448-4C84-AAD1-730478A97BE2}" destId="{DD21E069-6570-44D2-8CBC-45EAD5D82595}" srcOrd="1" destOrd="0" parTransId="{109FF778-81C7-414A-B19F-F2C27D7A78B5}" sibTransId="{7F02561F-F837-4BD7-B32C-2E916BB0B13F}"/>
    <dgm:cxn modelId="{A99C8247-874B-2A4D-84BB-94F9B040B8CE}" type="presOf" srcId="{3993E381-C03E-844C-A053-ABDEB96F294E}" destId="{2797D27E-7552-DC4C-9447-5BE779A763DA}" srcOrd="0" destOrd="1" presId="urn:microsoft.com/office/officeart/2005/8/layout/vList2"/>
    <dgm:cxn modelId="{60057068-3200-4B48-874A-6169995D995F}" srcId="{707C7685-A1A2-437A-A4AF-6F04A5E61701}" destId="{3993E381-C03E-844C-A053-ABDEB96F294E}" srcOrd="1" destOrd="0" parTransId="{4973F539-F90F-C54C-A576-1D6D80A73108}" sibTransId="{FCBF0FA2-046D-864E-AE3E-C6899F59610D}"/>
    <dgm:cxn modelId="{BEEABA69-FF09-CA40-B8F5-D5E48308064A}" type="presOf" srcId="{745A1434-ACD6-8D42-8122-D3A37C9E0890}" destId="{88D136A5-B48E-7147-A763-D258D74541B7}" srcOrd="0" destOrd="0" presId="urn:microsoft.com/office/officeart/2005/8/layout/vList2"/>
    <dgm:cxn modelId="{8BBC8D80-DEA1-3540-A9D5-A9E526AA03AB}" type="presOf" srcId="{47312B28-18F4-404A-918F-2BF3BBF249BA}" destId="{2797D27E-7552-DC4C-9447-5BE779A763DA}" srcOrd="0" destOrd="3" presId="urn:microsoft.com/office/officeart/2005/8/layout/vList2"/>
    <dgm:cxn modelId="{3F9BA989-5760-D749-BA68-973DA0242DF9}" srcId="{707C7685-A1A2-437A-A4AF-6F04A5E61701}" destId="{FD290FF3-840B-9843-A05E-46331DA7D4DA}" srcOrd="2" destOrd="0" parTransId="{A0654B33-C428-9642-9345-20F2CC56751A}" sibTransId="{3D30E7BE-ADA5-A449-BB99-8AA8BB5BCB16}"/>
    <dgm:cxn modelId="{E70DD498-3DE1-5D43-88E4-D94DD6EC88FA}" type="presOf" srcId="{FD290FF3-840B-9843-A05E-46331DA7D4DA}" destId="{2797D27E-7552-DC4C-9447-5BE779A763DA}" srcOrd="0" destOrd="2" presId="urn:microsoft.com/office/officeart/2005/8/layout/vList2"/>
    <dgm:cxn modelId="{E32E1299-2C1C-AB48-8A23-2156C4F60829}" type="presOf" srcId="{B6DC79D1-3448-4C84-AAD1-730478A97BE2}" destId="{35CB6AD7-C2A5-D941-B8AC-4CD6B2E19682}" srcOrd="0" destOrd="0" presId="urn:microsoft.com/office/officeart/2005/8/layout/vList2"/>
    <dgm:cxn modelId="{2A75DFAD-E147-3D46-B7C1-E4F8AA9E81AE}" srcId="{DD21E069-6570-44D2-8CBC-45EAD5D82595}" destId="{745A1434-ACD6-8D42-8122-D3A37C9E0890}" srcOrd="0" destOrd="0" parTransId="{0C8D7452-3BC7-3B46-B3DF-1A63544E30E1}" sibTransId="{F014C1D9-776A-534C-BBAE-9335C280B1EE}"/>
    <dgm:cxn modelId="{D16F3FAE-5E05-4F90-BFE5-439973FB145B}" srcId="{707C7685-A1A2-437A-A4AF-6F04A5E61701}" destId="{DB92266D-6BB0-4B74-9296-C4AF0DD3C65B}" srcOrd="0" destOrd="0" parTransId="{CCB037A8-76F7-4C6D-B186-5061E4745C8F}" sibTransId="{30589CAC-CB38-49B6-A4DB-C3A219B82286}"/>
    <dgm:cxn modelId="{CC5ABFB9-6C80-49C6-8EF1-B0352CC13373}" srcId="{707C7685-A1A2-437A-A4AF-6F04A5E61701}" destId="{47312B28-18F4-404A-918F-2BF3BBF249BA}" srcOrd="3" destOrd="0" parTransId="{C8A843EC-8CC4-415A-9181-826EC2FCC9D2}" sibTransId="{7B24E6DE-EF71-4037-8190-0ADF1C264772}"/>
    <dgm:cxn modelId="{F152F1BB-D32C-4645-AA44-F6DF025875D2}" type="presOf" srcId="{202BAC4D-5CF7-BB4B-94B2-F9359F252FC7}" destId="{88D136A5-B48E-7147-A763-D258D74541B7}" srcOrd="0" destOrd="2" presId="urn:microsoft.com/office/officeart/2005/8/layout/vList2"/>
    <dgm:cxn modelId="{D2EF6CED-9B2F-814B-B78D-41758A5C9B23}" type="presOf" srcId="{DB92266D-6BB0-4B74-9296-C4AF0DD3C65B}" destId="{2797D27E-7552-DC4C-9447-5BE779A763DA}" srcOrd="0" destOrd="0" presId="urn:microsoft.com/office/officeart/2005/8/layout/vList2"/>
    <dgm:cxn modelId="{A91C01F3-0438-1143-BF3E-6B20F4B05C87}" srcId="{DD21E069-6570-44D2-8CBC-45EAD5D82595}" destId="{202BAC4D-5CF7-BB4B-94B2-F9359F252FC7}" srcOrd="2" destOrd="0" parTransId="{79A5AD20-6308-7D44-9065-3EAF6E6935A1}" sibTransId="{B60197BC-8207-8F42-BEF9-B918749D7586}"/>
    <dgm:cxn modelId="{87AAB0B1-2B2B-B548-890B-1E34AFE2E894}" type="presParOf" srcId="{35CB6AD7-C2A5-D941-B8AC-4CD6B2E19682}" destId="{15253792-49F4-7345-ACD5-1A0F91416498}" srcOrd="0" destOrd="0" presId="urn:microsoft.com/office/officeart/2005/8/layout/vList2"/>
    <dgm:cxn modelId="{773CD6E7-7EFB-A042-B4EF-6BFC1F57FE75}" type="presParOf" srcId="{35CB6AD7-C2A5-D941-B8AC-4CD6B2E19682}" destId="{2797D27E-7552-DC4C-9447-5BE779A763DA}" srcOrd="1" destOrd="0" presId="urn:microsoft.com/office/officeart/2005/8/layout/vList2"/>
    <dgm:cxn modelId="{6592770B-D074-D344-A5B2-647CA1DA50CE}" type="presParOf" srcId="{35CB6AD7-C2A5-D941-B8AC-4CD6B2E19682}" destId="{9B6ADF85-4FCE-0A42-B545-FE77DDE05251}" srcOrd="2" destOrd="0" presId="urn:microsoft.com/office/officeart/2005/8/layout/vList2"/>
    <dgm:cxn modelId="{3AD7976F-460E-D147-BFFF-AB75B9810F98}" type="presParOf" srcId="{35CB6AD7-C2A5-D941-B8AC-4CD6B2E19682}" destId="{88D136A5-B48E-7147-A763-D258D74541B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DC79D1-3448-4C84-AAD1-730478A97B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7C7685-A1A2-437A-A4AF-6F04A5E61701}">
      <dgm:prSet/>
      <dgm:spPr/>
      <dgm:t>
        <a:bodyPr/>
        <a:lstStyle/>
        <a:p>
          <a:r>
            <a:rPr lang="en-US" dirty="0"/>
            <a:t>Water</a:t>
          </a:r>
          <a:r>
            <a:rPr lang="en-US" baseline="0" dirty="0"/>
            <a:t> Quality Testing</a:t>
          </a:r>
          <a:endParaRPr lang="en-US" dirty="0"/>
        </a:p>
      </dgm:t>
    </dgm:pt>
    <dgm:pt modelId="{AA5D086A-A2F7-4FD5-9B17-6C08156AEA02}" type="parTrans" cxnId="{57EF5E05-8443-496C-AB32-B1DD2085EEF6}">
      <dgm:prSet/>
      <dgm:spPr/>
      <dgm:t>
        <a:bodyPr/>
        <a:lstStyle/>
        <a:p>
          <a:endParaRPr lang="en-US"/>
        </a:p>
      </dgm:t>
    </dgm:pt>
    <dgm:pt modelId="{D42A805C-3BD5-43E0-BD94-7B3D62917C68}" type="sibTrans" cxnId="{57EF5E05-8443-496C-AB32-B1DD2085EEF6}">
      <dgm:prSet/>
      <dgm:spPr/>
      <dgm:t>
        <a:bodyPr/>
        <a:lstStyle/>
        <a:p>
          <a:endParaRPr lang="en-US"/>
        </a:p>
      </dgm:t>
    </dgm:pt>
    <dgm:pt modelId="{DB92266D-6BB0-4B74-9296-C4AF0DD3C65B}">
      <dgm:prSet/>
      <dgm:spPr/>
      <dgm:t>
        <a:bodyPr/>
        <a:lstStyle/>
        <a:p>
          <a:r>
            <a:rPr lang="en-US" dirty="0"/>
            <a:t>Partner with water quality experts to perform regular testing</a:t>
          </a:r>
        </a:p>
      </dgm:t>
    </dgm:pt>
    <dgm:pt modelId="{CCB037A8-76F7-4C6D-B186-5061E4745C8F}" type="parTrans" cxnId="{D16F3FAE-5E05-4F90-BFE5-439973FB145B}">
      <dgm:prSet/>
      <dgm:spPr/>
      <dgm:t>
        <a:bodyPr/>
        <a:lstStyle/>
        <a:p>
          <a:endParaRPr lang="en-US"/>
        </a:p>
      </dgm:t>
    </dgm:pt>
    <dgm:pt modelId="{30589CAC-CB38-49B6-A4DB-C3A219B82286}" type="sibTrans" cxnId="{D16F3FAE-5E05-4F90-BFE5-439973FB145B}">
      <dgm:prSet/>
      <dgm:spPr/>
      <dgm:t>
        <a:bodyPr/>
        <a:lstStyle/>
        <a:p>
          <a:endParaRPr lang="en-US"/>
        </a:p>
      </dgm:t>
    </dgm:pt>
    <dgm:pt modelId="{47312B28-18F4-404A-918F-2BF3BBF249BA}">
      <dgm:prSet/>
      <dgm:spPr/>
      <dgm:t>
        <a:bodyPr/>
        <a:lstStyle/>
        <a:p>
          <a:endParaRPr lang="en-US" dirty="0"/>
        </a:p>
      </dgm:t>
    </dgm:pt>
    <dgm:pt modelId="{C8A843EC-8CC4-415A-9181-826EC2FCC9D2}" type="parTrans" cxnId="{CC5ABFB9-6C80-49C6-8EF1-B0352CC13373}">
      <dgm:prSet/>
      <dgm:spPr/>
      <dgm:t>
        <a:bodyPr/>
        <a:lstStyle/>
        <a:p>
          <a:endParaRPr lang="en-US"/>
        </a:p>
      </dgm:t>
    </dgm:pt>
    <dgm:pt modelId="{7B24E6DE-EF71-4037-8190-0ADF1C264772}" type="sibTrans" cxnId="{CC5ABFB9-6C80-49C6-8EF1-B0352CC13373}">
      <dgm:prSet/>
      <dgm:spPr/>
      <dgm:t>
        <a:bodyPr/>
        <a:lstStyle/>
        <a:p>
          <a:endParaRPr lang="en-US"/>
        </a:p>
      </dgm:t>
    </dgm:pt>
    <dgm:pt modelId="{DD21E069-6570-44D2-8CBC-45EAD5D82595}">
      <dgm:prSet/>
      <dgm:spPr/>
      <dgm:t>
        <a:bodyPr/>
        <a:lstStyle/>
        <a:p>
          <a:r>
            <a:rPr lang="en-US" dirty="0"/>
            <a:t>Dredging</a:t>
          </a:r>
        </a:p>
      </dgm:t>
    </dgm:pt>
    <dgm:pt modelId="{109FF778-81C7-414A-B19F-F2C27D7A78B5}" type="parTrans" cxnId="{E41D132D-E3EF-4E9E-A5A8-00CF24433B0E}">
      <dgm:prSet/>
      <dgm:spPr/>
      <dgm:t>
        <a:bodyPr/>
        <a:lstStyle/>
        <a:p>
          <a:endParaRPr lang="en-US"/>
        </a:p>
      </dgm:t>
    </dgm:pt>
    <dgm:pt modelId="{7F02561F-F837-4BD7-B32C-2E916BB0B13F}" type="sibTrans" cxnId="{E41D132D-E3EF-4E9E-A5A8-00CF24433B0E}">
      <dgm:prSet/>
      <dgm:spPr/>
      <dgm:t>
        <a:bodyPr/>
        <a:lstStyle/>
        <a:p>
          <a:endParaRPr lang="en-US"/>
        </a:p>
      </dgm:t>
    </dgm:pt>
    <dgm:pt modelId="{745A1434-ACD6-8D42-8122-D3A37C9E0890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/>
            <a:t>Reforestation</a:t>
          </a:r>
        </a:p>
      </dgm:t>
    </dgm:pt>
    <dgm:pt modelId="{0C8D7452-3BC7-3B46-B3DF-1A63544E30E1}" type="parTrans" cxnId="{2A75DFAD-E147-3D46-B7C1-E4F8AA9E81AE}">
      <dgm:prSet/>
      <dgm:spPr/>
      <dgm:t>
        <a:bodyPr/>
        <a:lstStyle/>
        <a:p>
          <a:endParaRPr lang="en-US"/>
        </a:p>
      </dgm:t>
    </dgm:pt>
    <dgm:pt modelId="{F014C1D9-776A-534C-BBAE-9335C280B1EE}" type="sibTrans" cxnId="{2A75DFAD-E147-3D46-B7C1-E4F8AA9E81AE}">
      <dgm:prSet/>
      <dgm:spPr/>
      <dgm:t>
        <a:bodyPr/>
        <a:lstStyle/>
        <a:p>
          <a:endParaRPr lang="en-US"/>
        </a:p>
      </dgm:t>
    </dgm:pt>
    <dgm:pt modelId="{26664AD8-F923-0C4E-9DBC-A335A1C2AB83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/>
            <a:t>Perform dredging to maintain navigability in the channels between the lakes</a:t>
          </a:r>
        </a:p>
      </dgm:t>
    </dgm:pt>
    <dgm:pt modelId="{AACBF7EE-0B6B-5B41-BC78-5B27C898B320}" type="parTrans" cxnId="{97603D67-E31A-0041-95F7-E91AA216619C}">
      <dgm:prSet/>
      <dgm:spPr/>
      <dgm:t>
        <a:bodyPr/>
        <a:lstStyle/>
        <a:p>
          <a:endParaRPr lang="en-US"/>
        </a:p>
      </dgm:t>
    </dgm:pt>
    <dgm:pt modelId="{E043479C-A927-4C43-93B2-B5BBE6A1F588}" type="sibTrans" cxnId="{97603D67-E31A-0041-95F7-E91AA216619C}">
      <dgm:prSet/>
      <dgm:spPr/>
      <dgm:t>
        <a:bodyPr/>
        <a:lstStyle/>
        <a:p>
          <a:endParaRPr lang="en-US"/>
        </a:p>
      </dgm:t>
    </dgm:pt>
    <dgm:pt modelId="{52541E61-6E88-B842-9A25-C13E3DDD994A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dirty="0"/>
            <a:t>Partner with Acres Land Trust to reforest denuded areas</a:t>
          </a:r>
        </a:p>
      </dgm:t>
    </dgm:pt>
    <dgm:pt modelId="{00E99C5F-6D12-604C-9974-3A81BAC7E162}" type="parTrans" cxnId="{4736F602-0181-A247-88C6-3535952C2E0D}">
      <dgm:prSet/>
      <dgm:spPr/>
      <dgm:t>
        <a:bodyPr/>
        <a:lstStyle/>
        <a:p>
          <a:endParaRPr lang="en-US"/>
        </a:p>
      </dgm:t>
    </dgm:pt>
    <dgm:pt modelId="{18798DF8-1269-3142-B170-176716ADFE64}" type="sibTrans" cxnId="{4736F602-0181-A247-88C6-3535952C2E0D}">
      <dgm:prSet/>
      <dgm:spPr/>
      <dgm:t>
        <a:bodyPr/>
        <a:lstStyle/>
        <a:p>
          <a:endParaRPr lang="en-US"/>
        </a:p>
      </dgm:t>
    </dgm:pt>
    <dgm:pt modelId="{35CB6AD7-C2A5-D941-B8AC-4CD6B2E19682}" type="pres">
      <dgm:prSet presAssocID="{B6DC79D1-3448-4C84-AAD1-730478A97BE2}" presName="linear" presStyleCnt="0">
        <dgm:presLayoutVars>
          <dgm:animLvl val="lvl"/>
          <dgm:resizeHandles val="exact"/>
        </dgm:presLayoutVars>
      </dgm:prSet>
      <dgm:spPr/>
    </dgm:pt>
    <dgm:pt modelId="{15253792-49F4-7345-ACD5-1A0F91416498}" type="pres">
      <dgm:prSet presAssocID="{707C7685-A1A2-437A-A4AF-6F04A5E61701}" presName="parentText" presStyleLbl="node1" presStyleIdx="0" presStyleCnt="3" custLinFactNeighborX="-289" custLinFactNeighborY="1330">
        <dgm:presLayoutVars>
          <dgm:chMax val="0"/>
          <dgm:bulletEnabled val="1"/>
        </dgm:presLayoutVars>
      </dgm:prSet>
      <dgm:spPr/>
    </dgm:pt>
    <dgm:pt modelId="{2797D27E-7552-DC4C-9447-5BE779A763DA}" type="pres">
      <dgm:prSet presAssocID="{707C7685-A1A2-437A-A4AF-6F04A5E61701}" presName="childText" presStyleLbl="revTx" presStyleIdx="0" presStyleCnt="3">
        <dgm:presLayoutVars>
          <dgm:bulletEnabled val="1"/>
        </dgm:presLayoutVars>
      </dgm:prSet>
      <dgm:spPr/>
    </dgm:pt>
    <dgm:pt modelId="{9B6ADF85-4FCE-0A42-B545-FE77DDE05251}" type="pres">
      <dgm:prSet presAssocID="{DD21E069-6570-44D2-8CBC-45EAD5D825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D136A5-B48E-7147-A763-D258D74541B7}" type="pres">
      <dgm:prSet presAssocID="{DD21E069-6570-44D2-8CBC-45EAD5D82595}" presName="childText" presStyleLbl="revTx" presStyleIdx="1" presStyleCnt="3" custScaleY="177693">
        <dgm:presLayoutVars>
          <dgm:bulletEnabled val="1"/>
        </dgm:presLayoutVars>
      </dgm:prSet>
      <dgm:spPr/>
    </dgm:pt>
    <dgm:pt modelId="{F6B93535-A591-644C-ABE2-EE4B0140D9B2}" type="pres">
      <dgm:prSet presAssocID="{745A1434-ACD6-8D42-8122-D3A37C9E089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B75BF1C-77DF-114A-A616-0A6CACF98DF5}" type="pres">
      <dgm:prSet presAssocID="{745A1434-ACD6-8D42-8122-D3A37C9E0890}" presName="childText" presStyleLbl="revTx" presStyleIdx="2" presStyleCnt="3" custScaleY="177693">
        <dgm:presLayoutVars>
          <dgm:bulletEnabled val="1"/>
        </dgm:presLayoutVars>
      </dgm:prSet>
      <dgm:spPr/>
    </dgm:pt>
  </dgm:ptLst>
  <dgm:cxnLst>
    <dgm:cxn modelId="{4736F602-0181-A247-88C6-3535952C2E0D}" srcId="{745A1434-ACD6-8D42-8122-D3A37C9E0890}" destId="{52541E61-6E88-B842-9A25-C13E3DDD994A}" srcOrd="0" destOrd="0" parTransId="{00E99C5F-6D12-604C-9974-3A81BAC7E162}" sibTransId="{18798DF8-1269-3142-B170-176716ADFE64}"/>
    <dgm:cxn modelId="{57EF5E05-8443-496C-AB32-B1DD2085EEF6}" srcId="{B6DC79D1-3448-4C84-AAD1-730478A97BE2}" destId="{707C7685-A1A2-437A-A4AF-6F04A5E61701}" srcOrd="0" destOrd="0" parTransId="{AA5D086A-A2F7-4FD5-9B17-6C08156AEA02}" sibTransId="{D42A805C-3BD5-43E0-BD94-7B3D62917C68}"/>
    <dgm:cxn modelId="{5507A608-E5FD-9C45-A680-9E7D298FA2D2}" type="presOf" srcId="{DB92266D-6BB0-4B74-9296-C4AF0DD3C65B}" destId="{2797D27E-7552-DC4C-9447-5BE779A763DA}" srcOrd="0" destOrd="0" presId="urn:microsoft.com/office/officeart/2005/8/layout/vList2"/>
    <dgm:cxn modelId="{E41D132D-E3EF-4E9E-A5A8-00CF24433B0E}" srcId="{B6DC79D1-3448-4C84-AAD1-730478A97BE2}" destId="{DD21E069-6570-44D2-8CBC-45EAD5D82595}" srcOrd="1" destOrd="0" parTransId="{109FF778-81C7-414A-B19F-F2C27D7A78B5}" sibTransId="{7F02561F-F837-4BD7-B32C-2E916BB0B13F}"/>
    <dgm:cxn modelId="{77DEBC3C-B6CA-4C46-A8F3-033EEC9763FB}" type="presOf" srcId="{707C7685-A1A2-437A-A4AF-6F04A5E61701}" destId="{15253792-49F4-7345-ACD5-1A0F91416498}" srcOrd="0" destOrd="0" presId="urn:microsoft.com/office/officeart/2005/8/layout/vList2"/>
    <dgm:cxn modelId="{97603D67-E31A-0041-95F7-E91AA216619C}" srcId="{DD21E069-6570-44D2-8CBC-45EAD5D82595}" destId="{26664AD8-F923-0C4E-9DBC-A335A1C2AB83}" srcOrd="0" destOrd="0" parTransId="{AACBF7EE-0B6B-5B41-BC78-5B27C898B320}" sibTransId="{E043479C-A927-4C43-93B2-B5BBE6A1F588}"/>
    <dgm:cxn modelId="{1708FC76-5076-514F-A088-E9C00615FE3E}" type="presOf" srcId="{26664AD8-F923-0C4E-9DBC-A335A1C2AB83}" destId="{88D136A5-B48E-7147-A763-D258D74541B7}" srcOrd="0" destOrd="0" presId="urn:microsoft.com/office/officeart/2005/8/layout/vList2"/>
    <dgm:cxn modelId="{E32E1299-2C1C-AB48-8A23-2156C4F60829}" type="presOf" srcId="{B6DC79D1-3448-4C84-AAD1-730478A97BE2}" destId="{35CB6AD7-C2A5-D941-B8AC-4CD6B2E19682}" srcOrd="0" destOrd="0" presId="urn:microsoft.com/office/officeart/2005/8/layout/vList2"/>
    <dgm:cxn modelId="{11722B9B-37BB-D548-8A3C-8EF34883CC46}" type="presOf" srcId="{745A1434-ACD6-8D42-8122-D3A37C9E0890}" destId="{F6B93535-A591-644C-ABE2-EE4B0140D9B2}" srcOrd="0" destOrd="0" presId="urn:microsoft.com/office/officeart/2005/8/layout/vList2"/>
    <dgm:cxn modelId="{D5BE05A7-FB9B-FD4E-BAE8-E3A0C1DC2E0A}" type="presOf" srcId="{47312B28-18F4-404A-918F-2BF3BBF249BA}" destId="{2797D27E-7552-DC4C-9447-5BE779A763DA}" srcOrd="0" destOrd="1" presId="urn:microsoft.com/office/officeart/2005/8/layout/vList2"/>
    <dgm:cxn modelId="{2A75DFAD-E147-3D46-B7C1-E4F8AA9E81AE}" srcId="{B6DC79D1-3448-4C84-AAD1-730478A97BE2}" destId="{745A1434-ACD6-8D42-8122-D3A37C9E0890}" srcOrd="2" destOrd="0" parTransId="{0C8D7452-3BC7-3B46-B3DF-1A63544E30E1}" sibTransId="{F014C1D9-776A-534C-BBAE-9335C280B1EE}"/>
    <dgm:cxn modelId="{D16F3FAE-5E05-4F90-BFE5-439973FB145B}" srcId="{707C7685-A1A2-437A-A4AF-6F04A5E61701}" destId="{DB92266D-6BB0-4B74-9296-C4AF0DD3C65B}" srcOrd="0" destOrd="0" parTransId="{CCB037A8-76F7-4C6D-B186-5061E4745C8F}" sibTransId="{30589CAC-CB38-49B6-A4DB-C3A219B82286}"/>
    <dgm:cxn modelId="{CC5ABFB9-6C80-49C6-8EF1-B0352CC13373}" srcId="{707C7685-A1A2-437A-A4AF-6F04A5E61701}" destId="{47312B28-18F4-404A-918F-2BF3BBF249BA}" srcOrd="1" destOrd="0" parTransId="{C8A843EC-8CC4-415A-9181-826EC2FCC9D2}" sibTransId="{7B24E6DE-EF71-4037-8190-0ADF1C264772}"/>
    <dgm:cxn modelId="{1464FAC9-6770-E34C-AD15-F063D496CBC4}" type="presOf" srcId="{52541E61-6E88-B842-9A25-C13E3DDD994A}" destId="{2B75BF1C-77DF-114A-A616-0A6CACF98DF5}" srcOrd="0" destOrd="0" presId="urn:microsoft.com/office/officeart/2005/8/layout/vList2"/>
    <dgm:cxn modelId="{0DCF80D6-5F13-974C-B075-3E19D5267434}" type="presOf" srcId="{DD21E069-6570-44D2-8CBC-45EAD5D82595}" destId="{9B6ADF85-4FCE-0A42-B545-FE77DDE05251}" srcOrd="0" destOrd="0" presId="urn:microsoft.com/office/officeart/2005/8/layout/vList2"/>
    <dgm:cxn modelId="{AC1D6EC4-F6C2-1341-81C1-2CDB95C8AB40}" type="presParOf" srcId="{35CB6AD7-C2A5-D941-B8AC-4CD6B2E19682}" destId="{15253792-49F4-7345-ACD5-1A0F91416498}" srcOrd="0" destOrd="0" presId="urn:microsoft.com/office/officeart/2005/8/layout/vList2"/>
    <dgm:cxn modelId="{32F6AB90-E0C7-CE47-BA36-7E50BB93A315}" type="presParOf" srcId="{35CB6AD7-C2A5-D941-B8AC-4CD6B2E19682}" destId="{2797D27E-7552-DC4C-9447-5BE779A763DA}" srcOrd="1" destOrd="0" presId="urn:microsoft.com/office/officeart/2005/8/layout/vList2"/>
    <dgm:cxn modelId="{DBB4AAFC-128D-9842-A0CD-115634CC1BC1}" type="presParOf" srcId="{35CB6AD7-C2A5-D941-B8AC-4CD6B2E19682}" destId="{9B6ADF85-4FCE-0A42-B545-FE77DDE05251}" srcOrd="2" destOrd="0" presId="urn:microsoft.com/office/officeart/2005/8/layout/vList2"/>
    <dgm:cxn modelId="{3FA8BC39-2AB2-F04A-8C3F-AF7792E111B0}" type="presParOf" srcId="{35CB6AD7-C2A5-D941-B8AC-4CD6B2E19682}" destId="{88D136A5-B48E-7147-A763-D258D74541B7}" srcOrd="3" destOrd="0" presId="urn:microsoft.com/office/officeart/2005/8/layout/vList2"/>
    <dgm:cxn modelId="{4C333405-6121-1848-9BE7-80A498E1A660}" type="presParOf" srcId="{35CB6AD7-C2A5-D941-B8AC-4CD6B2E19682}" destId="{F6B93535-A591-644C-ABE2-EE4B0140D9B2}" srcOrd="4" destOrd="0" presId="urn:microsoft.com/office/officeart/2005/8/layout/vList2"/>
    <dgm:cxn modelId="{3124E7D1-A49B-BB42-9570-00728DDC94B5}" type="presParOf" srcId="{35CB6AD7-C2A5-D941-B8AC-4CD6B2E19682}" destId="{2B75BF1C-77DF-114A-A616-0A6CACF98DF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DC79D1-3448-4C84-AAD1-730478A97B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7C7685-A1A2-437A-A4AF-6F04A5E61701}">
      <dgm:prSet/>
      <dgm:spPr/>
      <dgm:t>
        <a:bodyPr/>
        <a:lstStyle/>
        <a:p>
          <a:pPr>
            <a:buFont typeface="Aptos" panose="020B0004020202020204" pitchFamily="34" charset="0"/>
            <a:buChar char="-"/>
          </a:pPr>
          <a:r>
            <a:rPr lang="en-US" dirty="0"/>
            <a:t>Stop Log Operation</a:t>
          </a:r>
        </a:p>
      </dgm:t>
    </dgm:pt>
    <dgm:pt modelId="{AA5D086A-A2F7-4FD5-9B17-6C08156AEA02}" type="parTrans" cxnId="{57EF5E05-8443-496C-AB32-B1DD2085EEF6}">
      <dgm:prSet/>
      <dgm:spPr/>
      <dgm:t>
        <a:bodyPr/>
        <a:lstStyle/>
        <a:p>
          <a:endParaRPr lang="en-US"/>
        </a:p>
      </dgm:t>
    </dgm:pt>
    <dgm:pt modelId="{D42A805C-3BD5-43E0-BD94-7B3D62917C68}" type="sibTrans" cxnId="{57EF5E05-8443-496C-AB32-B1DD2085EEF6}">
      <dgm:prSet/>
      <dgm:spPr/>
      <dgm:t>
        <a:bodyPr/>
        <a:lstStyle/>
        <a:p>
          <a:endParaRPr lang="en-US"/>
        </a:p>
      </dgm:t>
    </dgm:pt>
    <dgm:pt modelId="{DB92266D-6BB0-4B74-9296-C4AF0DD3C65B}">
      <dgm:prSet/>
      <dgm:spPr/>
      <dgm:t>
        <a:bodyPr/>
        <a:lstStyle/>
        <a:p>
          <a:pPr>
            <a:buFont typeface="Aptos" panose="020B0004020202020204" pitchFamily="34" charset="0"/>
            <a:buChar char="-"/>
          </a:pPr>
          <a:r>
            <a:rPr lang="en-US" dirty="0"/>
            <a:t>Use contractors for installation and removal of stop logs at the lake level control structure </a:t>
          </a:r>
          <a:endParaRPr lang="en-US" strike="sngStrike" baseline="0" dirty="0"/>
        </a:p>
      </dgm:t>
    </dgm:pt>
    <dgm:pt modelId="{CCB037A8-76F7-4C6D-B186-5061E4745C8F}" type="parTrans" cxnId="{D16F3FAE-5E05-4F90-BFE5-439973FB145B}">
      <dgm:prSet/>
      <dgm:spPr/>
      <dgm:t>
        <a:bodyPr/>
        <a:lstStyle/>
        <a:p>
          <a:endParaRPr lang="en-US"/>
        </a:p>
      </dgm:t>
    </dgm:pt>
    <dgm:pt modelId="{30589CAC-CB38-49B6-A4DB-C3A219B82286}" type="sibTrans" cxnId="{D16F3FAE-5E05-4F90-BFE5-439973FB145B}">
      <dgm:prSet/>
      <dgm:spPr/>
      <dgm:t>
        <a:bodyPr/>
        <a:lstStyle/>
        <a:p>
          <a:endParaRPr lang="en-US"/>
        </a:p>
      </dgm:t>
    </dgm:pt>
    <dgm:pt modelId="{47312B28-18F4-404A-918F-2BF3BBF249BA}">
      <dgm:prSet/>
      <dgm:spPr/>
      <dgm:t>
        <a:bodyPr/>
        <a:lstStyle/>
        <a:p>
          <a:pPr>
            <a:buNone/>
          </a:pPr>
          <a:r>
            <a:rPr lang="en-US" dirty="0"/>
            <a:t>- Installation and removal of stop logs is mandated by DNR per agreement with WLA</a:t>
          </a:r>
        </a:p>
      </dgm:t>
    </dgm:pt>
    <dgm:pt modelId="{7B24E6DE-EF71-4037-8190-0ADF1C264772}" type="sibTrans" cxnId="{CC5ABFB9-6C80-49C6-8EF1-B0352CC13373}">
      <dgm:prSet/>
      <dgm:spPr/>
      <dgm:t>
        <a:bodyPr/>
        <a:lstStyle/>
        <a:p>
          <a:endParaRPr lang="en-US"/>
        </a:p>
      </dgm:t>
    </dgm:pt>
    <dgm:pt modelId="{C8A843EC-8CC4-415A-9181-826EC2FCC9D2}" type="parTrans" cxnId="{CC5ABFB9-6C80-49C6-8EF1-B0352CC13373}">
      <dgm:prSet/>
      <dgm:spPr/>
      <dgm:t>
        <a:bodyPr/>
        <a:lstStyle/>
        <a:p>
          <a:endParaRPr lang="en-US"/>
        </a:p>
      </dgm:t>
    </dgm:pt>
    <dgm:pt modelId="{35CB6AD7-C2A5-D941-B8AC-4CD6B2E19682}" type="pres">
      <dgm:prSet presAssocID="{B6DC79D1-3448-4C84-AAD1-730478A97BE2}" presName="linear" presStyleCnt="0">
        <dgm:presLayoutVars>
          <dgm:animLvl val="lvl"/>
          <dgm:resizeHandles val="exact"/>
        </dgm:presLayoutVars>
      </dgm:prSet>
      <dgm:spPr/>
    </dgm:pt>
    <dgm:pt modelId="{15253792-49F4-7345-ACD5-1A0F91416498}" type="pres">
      <dgm:prSet presAssocID="{707C7685-A1A2-437A-A4AF-6F04A5E61701}" presName="parentText" presStyleLbl="node1" presStyleIdx="0" presStyleCnt="1" custLinFactNeighborX="-289" custLinFactNeighborY="1330">
        <dgm:presLayoutVars>
          <dgm:chMax val="0"/>
          <dgm:bulletEnabled val="1"/>
        </dgm:presLayoutVars>
      </dgm:prSet>
      <dgm:spPr/>
    </dgm:pt>
    <dgm:pt modelId="{2797D27E-7552-DC4C-9447-5BE779A763DA}" type="pres">
      <dgm:prSet presAssocID="{707C7685-A1A2-437A-A4AF-6F04A5E61701}" presName="childText" presStyleLbl="revTx" presStyleIdx="0" presStyleCnt="1" custLinFactNeighborX="-289" custLinFactNeighborY="1330">
        <dgm:presLayoutVars>
          <dgm:bulletEnabled val="1"/>
        </dgm:presLayoutVars>
      </dgm:prSet>
      <dgm:spPr/>
    </dgm:pt>
  </dgm:ptLst>
  <dgm:cxnLst>
    <dgm:cxn modelId="{57EF5E05-8443-496C-AB32-B1DD2085EEF6}" srcId="{B6DC79D1-3448-4C84-AAD1-730478A97BE2}" destId="{707C7685-A1A2-437A-A4AF-6F04A5E61701}" srcOrd="0" destOrd="0" parTransId="{AA5D086A-A2F7-4FD5-9B17-6C08156AEA02}" sibTransId="{D42A805C-3BD5-43E0-BD94-7B3D62917C68}"/>
    <dgm:cxn modelId="{C0FD6F0E-7D72-774C-97F1-F63C6A61BAE6}" type="presOf" srcId="{707C7685-A1A2-437A-A4AF-6F04A5E61701}" destId="{15253792-49F4-7345-ACD5-1A0F91416498}" srcOrd="0" destOrd="0" presId="urn:microsoft.com/office/officeart/2005/8/layout/vList2"/>
    <dgm:cxn modelId="{8BBC8D80-DEA1-3540-A9D5-A9E526AA03AB}" type="presOf" srcId="{47312B28-18F4-404A-918F-2BF3BBF249BA}" destId="{2797D27E-7552-DC4C-9447-5BE779A763DA}" srcOrd="0" destOrd="1" presId="urn:microsoft.com/office/officeart/2005/8/layout/vList2"/>
    <dgm:cxn modelId="{E32E1299-2C1C-AB48-8A23-2156C4F60829}" type="presOf" srcId="{B6DC79D1-3448-4C84-AAD1-730478A97BE2}" destId="{35CB6AD7-C2A5-D941-B8AC-4CD6B2E19682}" srcOrd="0" destOrd="0" presId="urn:microsoft.com/office/officeart/2005/8/layout/vList2"/>
    <dgm:cxn modelId="{D16F3FAE-5E05-4F90-BFE5-439973FB145B}" srcId="{707C7685-A1A2-437A-A4AF-6F04A5E61701}" destId="{DB92266D-6BB0-4B74-9296-C4AF0DD3C65B}" srcOrd="0" destOrd="0" parTransId="{CCB037A8-76F7-4C6D-B186-5061E4745C8F}" sibTransId="{30589CAC-CB38-49B6-A4DB-C3A219B82286}"/>
    <dgm:cxn modelId="{CC5ABFB9-6C80-49C6-8EF1-B0352CC13373}" srcId="{707C7685-A1A2-437A-A4AF-6F04A5E61701}" destId="{47312B28-18F4-404A-918F-2BF3BBF249BA}" srcOrd="1" destOrd="0" parTransId="{C8A843EC-8CC4-415A-9181-826EC2FCC9D2}" sibTransId="{7B24E6DE-EF71-4037-8190-0ADF1C264772}"/>
    <dgm:cxn modelId="{D2EF6CED-9B2F-814B-B78D-41758A5C9B23}" type="presOf" srcId="{DB92266D-6BB0-4B74-9296-C4AF0DD3C65B}" destId="{2797D27E-7552-DC4C-9447-5BE779A763DA}" srcOrd="0" destOrd="0" presId="urn:microsoft.com/office/officeart/2005/8/layout/vList2"/>
    <dgm:cxn modelId="{87AAB0B1-2B2B-B548-890B-1E34AFE2E894}" type="presParOf" srcId="{35CB6AD7-C2A5-D941-B8AC-4CD6B2E19682}" destId="{15253792-49F4-7345-ACD5-1A0F91416498}" srcOrd="0" destOrd="0" presId="urn:microsoft.com/office/officeart/2005/8/layout/vList2"/>
    <dgm:cxn modelId="{773CD6E7-7EFB-A042-B4EF-6BFC1F57FE75}" type="presParOf" srcId="{35CB6AD7-C2A5-D941-B8AC-4CD6B2E19682}" destId="{2797D27E-7552-DC4C-9447-5BE779A763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F5707-ECB5-2E46-B52B-DE67BBD80C24}">
      <dsp:nvSpPr>
        <dsp:cNvPr id="0" name=""/>
        <dsp:cNvSpPr/>
      </dsp:nvSpPr>
      <dsp:spPr>
        <a:xfrm>
          <a:off x="718109" y="300"/>
          <a:ext cx="2996212" cy="17977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Projects taken from DNR/Corps of Engineers in Silver Jackets and NBER studies</a:t>
          </a:r>
        </a:p>
      </dsp:txBody>
      <dsp:txXfrm>
        <a:off x="718109" y="300"/>
        <a:ext cx="2996212" cy="1797727"/>
      </dsp:txXfrm>
    </dsp:sp>
    <dsp:sp modelId="{B5991EDA-1A57-4449-900B-44817F5B60CC}">
      <dsp:nvSpPr>
        <dsp:cNvPr id="0" name=""/>
        <dsp:cNvSpPr/>
      </dsp:nvSpPr>
      <dsp:spPr>
        <a:xfrm>
          <a:off x="4013944" y="300"/>
          <a:ext cx="2996212" cy="1797727"/>
        </a:xfrm>
        <a:prstGeom prst="rect">
          <a:avLst/>
        </a:prstGeom>
        <a:solidFill>
          <a:schemeClr val="accent2">
            <a:hueOff val="390891"/>
            <a:satOff val="-6307"/>
            <a:lumOff val="-1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Cost of Conservancy District vs extreme costs of past floods and estimates of future floods</a:t>
          </a:r>
        </a:p>
      </dsp:txBody>
      <dsp:txXfrm>
        <a:off x="4013944" y="300"/>
        <a:ext cx="2996212" cy="1797727"/>
      </dsp:txXfrm>
    </dsp:sp>
    <dsp:sp modelId="{001F96D2-EB02-6D4B-BF3A-058BADD819C0}">
      <dsp:nvSpPr>
        <dsp:cNvPr id="0" name=""/>
        <dsp:cNvSpPr/>
      </dsp:nvSpPr>
      <dsp:spPr>
        <a:xfrm>
          <a:off x="718109" y="2097649"/>
          <a:ext cx="2996212" cy="1797727"/>
        </a:xfrm>
        <a:prstGeom prst="rect">
          <a:avLst/>
        </a:prstGeom>
        <a:solidFill>
          <a:schemeClr val="accent2">
            <a:hueOff val="781782"/>
            <a:satOff val="-12614"/>
            <a:lumOff val="-219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Average cost of only </a:t>
          </a:r>
          <a:r>
            <a:rPr lang="en-US" sz="2300" kern="1200" dirty="0">
              <a:solidFill>
                <a:schemeClr val="bg1"/>
              </a:solidFill>
            </a:rPr>
            <a:t>~$116 per freeholder based on 2025 assessed values</a:t>
          </a:r>
        </a:p>
      </dsp:txBody>
      <dsp:txXfrm>
        <a:off x="718109" y="2097649"/>
        <a:ext cx="2996212" cy="1797727"/>
      </dsp:txXfrm>
    </dsp:sp>
    <dsp:sp modelId="{6F5C21F3-FA99-9C41-93E1-6D258089C168}">
      <dsp:nvSpPr>
        <dsp:cNvPr id="0" name=""/>
        <dsp:cNvSpPr/>
      </dsp:nvSpPr>
      <dsp:spPr>
        <a:xfrm>
          <a:off x="4013944" y="2097649"/>
          <a:ext cx="2996212" cy="1797727"/>
        </a:xfrm>
        <a:prstGeom prst="rect">
          <a:avLst/>
        </a:prstGeom>
        <a:solidFill>
          <a:schemeClr val="accent2">
            <a:hueOff val="1172672"/>
            <a:satOff val="-18920"/>
            <a:lumOff val="-329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Ability to secure additional grants</a:t>
          </a:r>
        </a:p>
      </dsp:txBody>
      <dsp:txXfrm>
        <a:off x="4013944" y="2097649"/>
        <a:ext cx="2996212" cy="1797727"/>
      </dsp:txXfrm>
    </dsp:sp>
    <dsp:sp modelId="{3C1F7874-1EB9-C54A-A711-E3BA798E57EE}">
      <dsp:nvSpPr>
        <dsp:cNvPr id="0" name=""/>
        <dsp:cNvSpPr/>
      </dsp:nvSpPr>
      <dsp:spPr>
        <a:xfrm>
          <a:off x="718109" y="4194998"/>
          <a:ext cx="2996212" cy="1797727"/>
        </a:xfrm>
        <a:prstGeom prst="rect">
          <a:avLst/>
        </a:prstGeom>
        <a:solidFill>
          <a:schemeClr val="accent2">
            <a:hueOff val="1563563"/>
            <a:satOff val="-25227"/>
            <a:lumOff val="-439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Goals and projects of the WLCD have been supported by the DNR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Multiple LARE grants</a:t>
          </a:r>
        </a:p>
      </dsp:txBody>
      <dsp:txXfrm>
        <a:off x="718109" y="4194998"/>
        <a:ext cx="2996212" cy="1797727"/>
      </dsp:txXfrm>
    </dsp:sp>
    <dsp:sp modelId="{90A351C3-CF5E-C747-B586-FD5825844B6D}">
      <dsp:nvSpPr>
        <dsp:cNvPr id="0" name=""/>
        <dsp:cNvSpPr/>
      </dsp:nvSpPr>
      <dsp:spPr>
        <a:xfrm>
          <a:off x="4013944" y="4194998"/>
          <a:ext cx="2996212" cy="1797727"/>
        </a:xfrm>
        <a:prstGeom prst="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0000"/>
              </a:solidFill>
            </a:rPr>
            <a:t>This is an attempt to stand on our own and directly raise funds that are sorely needed</a:t>
          </a:r>
        </a:p>
      </dsp:txBody>
      <dsp:txXfrm>
        <a:off x="4013944" y="4194998"/>
        <a:ext cx="2996212" cy="1797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1D402-EC9E-7C49-BBA8-5AB64309AD64}">
      <dsp:nvSpPr>
        <dsp:cNvPr id="0" name=""/>
        <dsp:cNvSpPr/>
      </dsp:nvSpPr>
      <dsp:spPr>
        <a:xfrm>
          <a:off x="0" y="106674"/>
          <a:ext cx="7728267" cy="11731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1. Flood prevention and control</a:t>
          </a:r>
        </a:p>
      </dsp:txBody>
      <dsp:txXfrm>
        <a:off x="57268" y="163942"/>
        <a:ext cx="7613731" cy="1058597"/>
      </dsp:txXfrm>
    </dsp:sp>
    <dsp:sp modelId="{9B4CFFDE-C0F7-FF4F-99DB-A235616880D2}">
      <dsp:nvSpPr>
        <dsp:cNvPr id="0" name=""/>
        <dsp:cNvSpPr/>
      </dsp:nvSpPr>
      <dsp:spPr>
        <a:xfrm>
          <a:off x="0" y="1340288"/>
          <a:ext cx="7728267" cy="1173133"/>
        </a:xfrm>
        <a:prstGeom prst="roundRect">
          <a:avLst/>
        </a:prstGeom>
        <a:solidFill>
          <a:schemeClr val="accent2">
            <a:hueOff val="651485"/>
            <a:satOff val="-10511"/>
            <a:lumOff val="-18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2. Prevention of loss of topsoil from injurious water erosion</a:t>
          </a:r>
        </a:p>
      </dsp:txBody>
      <dsp:txXfrm>
        <a:off x="57268" y="1397556"/>
        <a:ext cx="7613731" cy="1058597"/>
      </dsp:txXfrm>
    </dsp:sp>
    <dsp:sp modelId="{C3E4D184-A56E-DE4B-9BC8-9D6F6FB17C46}">
      <dsp:nvSpPr>
        <dsp:cNvPr id="0" name=""/>
        <dsp:cNvSpPr/>
      </dsp:nvSpPr>
      <dsp:spPr>
        <a:xfrm>
          <a:off x="0" y="2573901"/>
          <a:ext cx="7728267" cy="1173133"/>
        </a:xfrm>
        <a:prstGeom prst="roundRect">
          <a:avLst/>
        </a:prstGeom>
        <a:solidFill>
          <a:schemeClr val="accent2">
            <a:hueOff val="1302969"/>
            <a:satOff val="-21023"/>
            <a:lumOff val="-36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3. Developing forests, wildlife areas, parks and recreational facilities where feasible in connection with beneficial water management </a:t>
          </a:r>
        </a:p>
      </dsp:txBody>
      <dsp:txXfrm>
        <a:off x="57268" y="2631169"/>
        <a:ext cx="7613731" cy="1058597"/>
      </dsp:txXfrm>
    </dsp:sp>
    <dsp:sp modelId="{F0C2EA13-BD7D-F24E-87F6-AE404F5E1C78}">
      <dsp:nvSpPr>
        <dsp:cNvPr id="0" name=""/>
        <dsp:cNvSpPr/>
      </dsp:nvSpPr>
      <dsp:spPr>
        <a:xfrm>
          <a:off x="0" y="3807515"/>
          <a:ext cx="7728267" cy="1173133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4. Operation, maintenance, and improvement of any work of improvement for water based recreational purposes, or other work of improvement that could have been built for any other purpose</a:t>
          </a:r>
        </a:p>
      </dsp:txBody>
      <dsp:txXfrm>
        <a:off x="57268" y="3864783"/>
        <a:ext cx="7613731" cy="1058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53792-49F4-7345-ACD5-1A0F91416498}">
      <dsp:nvSpPr>
        <dsp:cNvPr id="0" name=""/>
        <dsp:cNvSpPr/>
      </dsp:nvSpPr>
      <dsp:spPr>
        <a:xfrm>
          <a:off x="0" y="56242"/>
          <a:ext cx="7728267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Anchor Propane Tanks Located Below the Base Flood Elevation (BFE). </a:t>
          </a:r>
        </a:p>
      </dsp:txBody>
      <dsp:txXfrm>
        <a:off x="50489" y="106731"/>
        <a:ext cx="7627289" cy="933302"/>
      </dsp:txXfrm>
    </dsp:sp>
    <dsp:sp modelId="{2797D27E-7552-DC4C-9447-5BE779A763DA}">
      <dsp:nvSpPr>
        <dsp:cNvPr id="0" name=""/>
        <dsp:cNvSpPr/>
      </dsp:nvSpPr>
      <dsp:spPr>
        <a:xfrm>
          <a:off x="0" y="1090522"/>
          <a:ext cx="7728267" cy="15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7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u="sng" kern="1200" dirty="0"/>
            <a:t>This is a life-safety concern</a:t>
          </a:r>
          <a:r>
            <a:rPr lang="en-US" sz="2000" kern="1200" dirty="0"/>
            <a:t>. The floating and release of hundreds of gallons of propane per tank could be catastrophic.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Working with the County to modify and enforce code could easily prevent this hazard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Taken from Silver Jacket Report (SJR)</a:t>
          </a:r>
        </a:p>
      </dsp:txBody>
      <dsp:txXfrm>
        <a:off x="0" y="1090522"/>
        <a:ext cx="7728267" cy="1587690"/>
      </dsp:txXfrm>
    </dsp:sp>
    <dsp:sp modelId="{E7591D5A-0FCF-1146-BC59-F319253C7FE8}">
      <dsp:nvSpPr>
        <dsp:cNvPr id="0" name=""/>
        <dsp:cNvSpPr/>
      </dsp:nvSpPr>
      <dsp:spPr>
        <a:xfrm>
          <a:off x="0" y="2678212"/>
          <a:ext cx="7728267" cy="1034280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Elevate Water Well Heads to Above BFE</a:t>
          </a:r>
        </a:p>
      </dsp:txBody>
      <dsp:txXfrm>
        <a:off x="50489" y="2728701"/>
        <a:ext cx="7627289" cy="933302"/>
      </dsp:txXfrm>
    </dsp:sp>
    <dsp:sp modelId="{718591E4-9905-9748-87DD-24C00CEE253D}">
      <dsp:nvSpPr>
        <dsp:cNvPr id="0" name=""/>
        <dsp:cNvSpPr/>
      </dsp:nvSpPr>
      <dsp:spPr>
        <a:xfrm>
          <a:off x="0" y="3712492"/>
          <a:ext cx="7728267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7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Health and Safety concern.  Flood water infiltration into wells poses health risk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Work with County to strengthen and enforce code on new builds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Taken from SJR</a:t>
          </a:r>
        </a:p>
      </dsp:txBody>
      <dsp:txXfrm>
        <a:off x="0" y="3712492"/>
        <a:ext cx="7728267" cy="1318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53792-49F4-7345-ACD5-1A0F91416498}">
      <dsp:nvSpPr>
        <dsp:cNvPr id="0" name=""/>
        <dsp:cNvSpPr/>
      </dsp:nvSpPr>
      <dsp:spPr>
        <a:xfrm>
          <a:off x="0" y="46341"/>
          <a:ext cx="7728267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In-Channel Aquatic Vegetation Control </a:t>
          </a:r>
        </a:p>
      </dsp:txBody>
      <dsp:txXfrm>
        <a:off x="32784" y="79125"/>
        <a:ext cx="7662699" cy="606012"/>
      </dsp:txXfrm>
    </dsp:sp>
    <dsp:sp modelId="{2797D27E-7552-DC4C-9447-5BE779A763DA}">
      <dsp:nvSpPr>
        <dsp:cNvPr id="0" name=""/>
        <dsp:cNvSpPr/>
      </dsp:nvSpPr>
      <dsp:spPr>
        <a:xfrm>
          <a:off x="0" y="717921"/>
          <a:ext cx="7728267" cy="182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7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Treatment of aquatic vegetation within “transition area” to </a:t>
          </a:r>
          <a:r>
            <a:rPr lang="en-US" sz="2200" kern="1200" dirty="0">
              <a:solidFill>
                <a:schemeClr val="tx1"/>
              </a:solidFill>
            </a:rPr>
            <a:t>enable</a:t>
          </a:r>
          <a:r>
            <a:rPr lang="en-US" sz="2200" kern="1200" dirty="0">
              <a:solidFill>
                <a:srgbClr val="FF0000"/>
              </a:solidFill>
            </a:rPr>
            <a:t> </a:t>
          </a:r>
          <a:r>
            <a:rPr lang="en-US" sz="2200" kern="1200" dirty="0"/>
            <a:t>consistent water flow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Previously supported with DNR LARE grants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Taken from SJR and NBER Study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200" kern="1200" dirty="0"/>
        </a:p>
      </dsp:txBody>
      <dsp:txXfrm>
        <a:off x="0" y="717921"/>
        <a:ext cx="7728267" cy="1825740"/>
      </dsp:txXfrm>
    </dsp:sp>
    <dsp:sp modelId="{E7591D5A-0FCF-1146-BC59-F319253C7FE8}">
      <dsp:nvSpPr>
        <dsp:cNvPr id="0" name=""/>
        <dsp:cNvSpPr/>
      </dsp:nvSpPr>
      <dsp:spPr>
        <a:xfrm>
          <a:off x="0" y="2543662"/>
          <a:ext cx="7728267" cy="671580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Maintain Existing Streams Using Best Practice</a:t>
          </a:r>
        </a:p>
      </dsp:txBody>
      <dsp:txXfrm>
        <a:off x="32784" y="2576446"/>
        <a:ext cx="7662699" cy="606012"/>
      </dsp:txXfrm>
    </dsp:sp>
    <dsp:sp modelId="{718591E4-9905-9748-87DD-24C00CEE253D}">
      <dsp:nvSpPr>
        <dsp:cNvPr id="0" name=""/>
        <dsp:cNvSpPr/>
      </dsp:nvSpPr>
      <dsp:spPr>
        <a:xfrm>
          <a:off x="0" y="3215242"/>
          <a:ext cx="7728267" cy="182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7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This is selective targeting of problematic logjams removal and has been effective at keeping natural state of drainage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To be done within the first 3½ feet of fall in river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Previously supported with DNR LARE grants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Taken from SJR</a:t>
          </a:r>
        </a:p>
      </dsp:txBody>
      <dsp:txXfrm>
        <a:off x="0" y="3215242"/>
        <a:ext cx="7728267" cy="1825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53792-49F4-7345-ACD5-1A0F91416498}">
      <dsp:nvSpPr>
        <dsp:cNvPr id="0" name=""/>
        <dsp:cNvSpPr/>
      </dsp:nvSpPr>
      <dsp:spPr>
        <a:xfrm>
          <a:off x="0" y="109367"/>
          <a:ext cx="7728267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Strengthen Relationship With Regional Leadership Regarding Floodplain Management Practices</a:t>
          </a:r>
        </a:p>
      </dsp:txBody>
      <dsp:txXfrm>
        <a:off x="52431" y="161798"/>
        <a:ext cx="7623405" cy="969198"/>
      </dsp:txXfrm>
    </dsp:sp>
    <dsp:sp modelId="{2797D27E-7552-DC4C-9447-5BE779A763DA}">
      <dsp:nvSpPr>
        <dsp:cNvPr id="0" name=""/>
        <dsp:cNvSpPr/>
      </dsp:nvSpPr>
      <dsp:spPr>
        <a:xfrm>
          <a:off x="0" y="1160384"/>
          <a:ext cx="7728267" cy="173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7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Work cooperatively with local drainage board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Coordinate and strengthen relationship with local flood plain manager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Taken from SJR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 dirty="0"/>
        </a:p>
      </dsp:txBody>
      <dsp:txXfrm>
        <a:off x="0" y="1160384"/>
        <a:ext cx="7728267" cy="1732590"/>
      </dsp:txXfrm>
    </dsp:sp>
    <dsp:sp modelId="{E7591D5A-0FCF-1146-BC59-F319253C7FE8}">
      <dsp:nvSpPr>
        <dsp:cNvPr id="0" name=""/>
        <dsp:cNvSpPr/>
      </dsp:nvSpPr>
      <dsp:spPr>
        <a:xfrm>
          <a:off x="0" y="2892974"/>
          <a:ext cx="7728267" cy="1074060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Address Flood Prone Access Roads. </a:t>
          </a:r>
        </a:p>
      </dsp:txBody>
      <dsp:txXfrm>
        <a:off x="52431" y="2945405"/>
        <a:ext cx="7623405" cy="969198"/>
      </dsp:txXfrm>
    </dsp:sp>
    <dsp:sp modelId="{718591E4-9905-9748-87DD-24C00CEE253D}">
      <dsp:nvSpPr>
        <dsp:cNvPr id="0" name=""/>
        <dsp:cNvSpPr/>
      </dsp:nvSpPr>
      <dsp:spPr>
        <a:xfrm>
          <a:off x="0" y="3967034"/>
          <a:ext cx="7728267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7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Coordinate with Noble County Highway Dept to prioritize elevation of roads to allow for emergency and routine traffic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 dirty="0"/>
        </a:p>
      </dsp:txBody>
      <dsp:txXfrm>
        <a:off x="0" y="3967034"/>
        <a:ext cx="7728267" cy="1033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53792-49F4-7345-ACD5-1A0F91416498}">
      <dsp:nvSpPr>
        <dsp:cNvPr id="0" name=""/>
        <dsp:cNvSpPr/>
      </dsp:nvSpPr>
      <dsp:spPr>
        <a:xfrm>
          <a:off x="0" y="56870"/>
          <a:ext cx="7728267" cy="2144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Promote Participation in the National Flood Insurance Program (NFIP)</a:t>
          </a:r>
        </a:p>
      </dsp:txBody>
      <dsp:txXfrm>
        <a:off x="104691" y="161561"/>
        <a:ext cx="7518885" cy="1935228"/>
      </dsp:txXfrm>
    </dsp:sp>
    <dsp:sp modelId="{2797D27E-7552-DC4C-9447-5BE779A763DA}">
      <dsp:nvSpPr>
        <dsp:cNvPr id="0" name=""/>
        <dsp:cNvSpPr/>
      </dsp:nvSpPr>
      <dsp:spPr>
        <a:xfrm>
          <a:off x="0" y="2162827"/>
          <a:ext cx="7728267" cy="290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72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Work with the NFIP representatives to educate freeholders in the area (both within and outside the Conservancy boundaries)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Recommended by SJR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Recommended by NBER study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000" kern="1200" dirty="0"/>
        </a:p>
      </dsp:txBody>
      <dsp:txXfrm>
        <a:off x="0" y="2162827"/>
        <a:ext cx="7728267" cy="2906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53792-49F4-7345-ACD5-1A0F91416498}">
      <dsp:nvSpPr>
        <dsp:cNvPr id="0" name=""/>
        <dsp:cNvSpPr/>
      </dsp:nvSpPr>
      <dsp:spPr>
        <a:xfrm>
          <a:off x="0" y="222051"/>
          <a:ext cx="7728267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Limit Fertilizer, Nutrient, and Sediment Loading</a:t>
          </a:r>
        </a:p>
      </dsp:txBody>
      <dsp:txXfrm>
        <a:off x="28100" y="250151"/>
        <a:ext cx="7672067" cy="519439"/>
      </dsp:txXfrm>
    </dsp:sp>
    <dsp:sp modelId="{2797D27E-7552-DC4C-9447-5BE779A763DA}">
      <dsp:nvSpPr>
        <dsp:cNvPr id="0" name=""/>
        <dsp:cNvSpPr/>
      </dsp:nvSpPr>
      <dsp:spPr>
        <a:xfrm>
          <a:off x="0" y="776878"/>
          <a:ext cx="7728267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7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Work cooperatively with Noble County officials to pursue 2-stage ditches/sediment pits upstream of lakes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Recommended by SJR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Recommended by NBER study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</dsp:txBody>
      <dsp:txXfrm>
        <a:off x="0" y="776878"/>
        <a:ext cx="7728267" cy="1564920"/>
      </dsp:txXfrm>
    </dsp:sp>
    <dsp:sp modelId="{9B6ADF85-4FCE-0A42-B545-FE77DDE05251}">
      <dsp:nvSpPr>
        <dsp:cNvPr id="0" name=""/>
        <dsp:cNvSpPr/>
      </dsp:nvSpPr>
      <dsp:spPr>
        <a:xfrm>
          <a:off x="0" y="2341798"/>
          <a:ext cx="7728267" cy="575639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Protect Existing and Historical Natural Flood Storage Areas</a:t>
          </a:r>
        </a:p>
      </dsp:txBody>
      <dsp:txXfrm>
        <a:off x="28100" y="2369898"/>
        <a:ext cx="7672067" cy="519439"/>
      </dsp:txXfrm>
    </dsp:sp>
    <dsp:sp modelId="{88D136A5-B48E-7147-A763-D258D74541B7}">
      <dsp:nvSpPr>
        <dsp:cNvPr id="0" name=""/>
        <dsp:cNvSpPr/>
      </dsp:nvSpPr>
      <dsp:spPr>
        <a:xfrm>
          <a:off x="0" y="2917438"/>
          <a:ext cx="7728267" cy="1765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7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900" kern="1200" dirty="0"/>
            <a:t>Work cooperatively with county and land trusts to protect storage areas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900" kern="1200"/>
            <a:t>Recommended by SJR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900" kern="1200"/>
            <a:t>Recommended by NBER study</a:t>
          </a:r>
          <a:endParaRPr lang="en-US" sz="1900" kern="1200" dirty="0"/>
        </a:p>
      </dsp:txBody>
      <dsp:txXfrm>
        <a:off x="0" y="2917438"/>
        <a:ext cx="7728267" cy="17655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53792-49F4-7345-ACD5-1A0F91416498}">
      <dsp:nvSpPr>
        <dsp:cNvPr id="0" name=""/>
        <dsp:cNvSpPr/>
      </dsp:nvSpPr>
      <dsp:spPr>
        <a:xfrm>
          <a:off x="0" y="88170"/>
          <a:ext cx="7728267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Water</a:t>
          </a:r>
          <a:r>
            <a:rPr lang="en-US" sz="3000" kern="1200" baseline="0" dirty="0"/>
            <a:t> Quality Testing</a:t>
          </a:r>
          <a:endParaRPr lang="en-US" sz="3000" kern="1200" dirty="0"/>
        </a:p>
      </dsp:txBody>
      <dsp:txXfrm>
        <a:off x="35125" y="123295"/>
        <a:ext cx="7658017" cy="649299"/>
      </dsp:txXfrm>
    </dsp:sp>
    <dsp:sp modelId="{2797D27E-7552-DC4C-9447-5BE779A763DA}">
      <dsp:nvSpPr>
        <dsp:cNvPr id="0" name=""/>
        <dsp:cNvSpPr/>
      </dsp:nvSpPr>
      <dsp:spPr>
        <a:xfrm>
          <a:off x="0" y="792853"/>
          <a:ext cx="7728267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7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Partner with water quality experts to perform regular testing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</dsp:txBody>
      <dsp:txXfrm>
        <a:off x="0" y="792853"/>
        <a:ext cx="7728267" cy="1117800"/>
      </dsp:txXfrm>
    </dsp:sp>
    <dsp:sp modelId="{9B6ADF85-4FCE-0A42-B545-FE77DDE05251}">
      <dsp:nvSpPr>
        <dsp:cNvPr id="0" name=""/>
        <dsp:cNvSpPr/>
      </dsp:nvSpPr>
      <dsp:spPr>
        <a:xfrm>
          <a:off x="0" y="1910653"/>
          <a:ext cx="7728267" cy="719549"/>
        </a:xfrm>
        <a:prstGeom prst="roundRect">
          <a:avLst/>
        </a:prstGeom>
        <a:solidFill>
          <a:schemeClr val="accent2">
            <a:hueOff val="977227"/>
            <a:satOff val="-15767"/>
            <a:lumOff val="-274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Dredging</a:t>
          </a:r>
        </a:p>
      </dsp:txBody>
      <dsp:txXfrm>
        <a:off x="35125" y="1945778"/>
        <a:ext cx="7658017" cy="649299"/>
      </dsp:txXfrm>
    </dsp:sp>
    <dsp:sp modelId="{88D136A5-B48E-7147-A763-D258D74541B7}">
      <dsp:nvSpPr>
        <dsp:cNvPr id="0" name=""/>
        <dsp:cNvSpPr/>
      </dsp:nvSpPr>
      <dsp:spPr>
        <a:xfrm>
          <a:off x="0" y="2630203"/>
          <a:ext cx="7728267" cy="1296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7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2300" kern="1200" dirty="0"/>
            <a:t>Perform dredging to maintain navigability in the channels between the lakes</a:t>
          </a:r>
        </a:p>
      </dsp:txBody>
      <dsp:txXfrm>
        <a:off x="0" y="2630203"/>
        <a:ext cx="7728267" cy="1296581"/>
      </dsp:txXfrm>
    </dsp:sp>
    <dsp:sp modelId="{F6B93535-A591-644C-ABE2-EE4B0140D9B2}">
      <dsp:nvSpPr>
        <dsp:cNvPr id="0" name=""/>
        <dsp:cNvSpPr/>
      </dsp:nvSpPr>
      <dsp:spPr>
        <a:xfrm>
          <a:off x="0" y="3926785"/>
          <a:ext cx="7728267" cy="719549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3000" kern="1200" dirty="0"/>
            <a:t>Reforestation</a:t>
          </a:r>
        </a:p>
      </dsp:txBody>
      <dsp:txXfrm>
        <a:off x="35125" y="3961910"/>
        <a:ext cx="7658017" cy="649299"/>
      </dsp:txXfrm>
    </dsp:sp>
    <dsp:sp modelId="{2B75BF1C-77DF-114A-A616-0A6CACF98DF5}">
      <dsp:nvSpPr>
        <dsp:cNvPr id="0" name=""/>
        <dsp:cNvSpPr/>
      </dsp:nvSpPr>
      <dsp:spPr>
        <a:xfrm>
          <a:off x="0" y="4646335"/>
          <a:ext cx="7728267" cy="882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7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2300" kern="1200" dirty="0"/>
            <a:t>Partner with Acres Land Trust to reforest denuded areas</a:t>
          </a:r>
        </a:p>
      </dsp:txBody>
      <dsp:txXfrm>
        <a:off x="0" y="4646335"/>
        <a:ext cx="7728267" cy="8827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53792-49F4-7345-ACD5-1A0F91416498}">
      <dsp:nvSpPr>
        <dsp:cNvPr id="0" name=""/>
        <dsp:cNvSpPr/>
      </dsp:nvSpPr>
      <dsp:spPr>
        <a:xfrm>
          <a:off x="0" y="405500"/>
          <a:ext cx="7728267" cy="12951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US" sz="5400" kern="1200" dirty="0"/>
            <a:t>Stop Log Operation</a:t>
          </a:r>
        </a:p>
      </dsp:txBody>
      <dsp:txXfrm>
        <a:off x="63226" y="468726"/>
        <a:ext cx="7601815" cy="1168738"/>
      </dsp:txXfrm>
    </dsp:sp>
    <dsp:sp modelId="{2797D27E-7552-DC4C-9447-5BE779A763DA}">
      <dsp:nvSpPr>
        <dsp:cNvPr id="0" name=""/>
        <dsp:cNvSpPr/>
      </dsp:nvSpPr>
      <dsp:spPr>
        <a:xfrm>
          <a:off x="0" y="1667370"/>
          <a:ext cx="7728267" cy="3800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372" tIns="68580" rIns="384048" bIns="6858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ptos" panose="020B0004020202020204" pitchFamily="34" charset="0"/>
            <a:buChar char="-"/>
          </a:pPr>
          <a:r>
            <a:rPr lang="en-US" sz="4200" kern="1200" dirty="0"/>
            <a:t>Use contractors for installation and removal of stop logs at the lake level control structure </a:t>
          </a:r>
          <a:endParaRPr lang="en-US" sz="4200" strike="sngStrike" kern="1200" baseline="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4200" kern="1200" dirty="0"/>
            <a:t>- Installation and removal of stop logs is mandated by DNR per agreement with WLA</a:t>
          </a:r>
        </a:p>
      </dsp:txBody>
      <dsp:txXfrm>
        <a:off x="0" y="1667370"/>
        <a:ext cx="7728267" cy="3800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2E194-3920-F644-9D83-205A39349696}" type="datetimeFigureOut">
              <a:rPr lang="en-US" smtClean="0"/>
              <a:t>5/22/26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525A5-E68A-A64A-B77F-68366B6EF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4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everyone for the support you've given so far.  We're getting closer, but still have some hurdles ahead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525A5-E68A-A64A-B77F-68366B6EFC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2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drainage board/surveyor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525A5-E68A-A64A-B77F-68366B6EFC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61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on adding details to this slide</a:t>
            </a:r>
          </a:p>
          <a:p>
            <a:endParaRPr lang="en-US" dirty="0"/>
          </a:p>
          <a:p>
            <a:r>
              <a:rPr lang="en-US" dirty="0"/>
              <a:t>Partner with water quality experts to test f</a:t>
            </a:r>
          </a:p>
          <a:p>
            <a:r>
              <a:rPr lang="en-US" dirty="0"/>
              <a:t>Implement water quality testing stations</a:t>
            </a:r>
          </a:p>
          <a:p>
            <a:endParaRPr lang="en-US" dirty="0"/>
          </a:p>
          <a:p>
            <a:r>
              <a:rPr lang="en-US" dirty="0"/>
              <a:t>Dredging - maintain channels between lakes to ensure </a:t>
            </a:r>
            <a:r>
              <a:rPr lang="en-US" dirty="0" err="1"/>
              <a:t>navigabilty</a:t>
            </a:r>
            <a:endParaRPr lang="en-US" dirty="0"/>
          </a:p>
          <a:p>
            <a:endParaRPr lang="en-US" dirty="0"/>
          </a:p>
          <a:p>
            <a:r>
              <a:rPr lang="en-US" dirty="0"/>
              <a:t>Affected by deforestation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525A5-E68A-A64A-B77F-68366B6EFC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7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Thank you to everyone who signed, to all who helped get signatures</a:t>
            </a:r>
          </a:p>
          <a:p>
            <a:r>
              <a:rPr lang="en-US" dirty="0"/>
              <a:t>- Initial Hearing - there was a vocal minority in attendance, they spoke to voice some of their concerns. The judge listened but ultimately it was decided in our favor</a:t>
            </a:r>
          </a:p>
          <a:p>
            <a:r>
              <a:rPr lang="en-US" dirty="0"/>
              <a:t>- Our attorney is in communication with the NRC, staying on top of getting the hearing rescheduled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525A5-E68A-A64A-B77F-68366B6EFC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 some time for this to be read over and then say:</a:t>
            </a:r>
          </a:p>
          <a:p>
            <a:endParaRPr lang="en-US" dirty="0"/>
          </a:p>
          <a:p>
            <a:r>
              <a:rPr lang="en-US" dirty="0"/>
              <a:t>- I'll go into detail with each of these required purposes in the following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525A5-E68A-A64A-B77F-68366B6EFC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9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name of the St Joe River Basin thing???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525A5-E68A-A64A-B77F-68366B6EFC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93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Average cost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525A5-E68A-A64A-B77F-68366B6EFC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2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funded into </a:t>
            </a:r>
            <a:r>
              <a:rPr lang="en-US" dirty="0" err="1"/>
              <a:t>pertetuity</a:t>
            </a:r>
            <a:r>
              <a:rPr lang="en-US" dirty="0"/>
              <a:t> as a benefit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525A5-E68A-A64A-B77F-68366B6EFC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35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525A5-E68A-A64A-B77F-68366B6EFC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91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add new construction to code...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525A5-E68A-A64A-B77F-68366B6EFC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09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distance in (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525A5-E68A-A64A-B77F-68366B6EFC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9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5/22/26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F75A-A6DC-6FD9-7ABA-3BDAFBFFC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West Lakes Conservancy District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60E69-AAF9-6507-31C1-49826D4DE0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Where We Are and What’s Next</a:t>
            </a:r>
          </a:p>
        </p:txBody>
      </p:sp>
    </p:spTree>
    <p:extLst>
      <p:ext uri="{BB962C8B-B14F-4D97-AF65-F5344CB8AC3E}">
        <p14:creationId xmlns:p14="http://schemas.microsoft.com/office/powerpoint/2010/main" val="370806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72E71-F087-E8A7-7139-B69D80BF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West Lakes Conservancy District Project List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4BCE3D-47C2-5EBB-DEF2-17E501B1F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051920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484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01CD-A90E-692C-A1FD-FD83443E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Purpose #1 – Flood Prevention and Control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E48E41-F25F-4820-2462-46110C5236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300622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03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106C1B-42E0-614F-E80A-313BCB87D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9BFC-1ABC-D4A3-A17B-A5116CFC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Purpose #1 , Continued– Flood Prevention and Control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324EB7-1CBB-B4C5-4D96-F93872877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895837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775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1313D4-013F-C2F5-55FE-000129EE4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4B85-089F-DF47-7D23-9F7B7105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Purpose #1 , Continued– Flood Prevention and Control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5195C3-53C0-802C-41FE-0EFC81335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651697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94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781B55-DE3D-0C32-F14F-E767114EF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517D-1CBB-3481-07C9-375B4C8B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Purpose #1 , Continued– Flood Prevention and Control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A0C875-EDA8-AEC9-5D0F-70B01BBAE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032482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6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707A8D-F026-6138-6164-99C19ADA6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2F42E-91EE-60D9-6020-2DD2F28E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Purpose #2 Prevention of Loss of Topsoil From Injurious Water Erosion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CEF4BA-E58C-96E7-FF07-2922C76AB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311758"/>
              </p:ext>
            </p:extLst>
          </p:nvPr>
        </p:nvGraphicFramePr>
        <p:xfrm>
          <a:off x="3759896" y="669073"/>
          <a:ext cx="7728267" cy="488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73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A5984D-817C-D68C-D98D-19FFA626D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95D5-483A-0387-98CE-CD6562E3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en-US" dirty="0"/>
              <a:t>Purpose #3 Developing forests, wildlife areas, parks and recreational facilities where feasible in connection with beneficial water management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20783D-C09B-B48A-6F93-433FAB9FD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865452"/>
              </p:ext>
            </p:extLst>
          </p:nvPr>
        </p:nvGraphicFramePr>
        <p:xfrm>
          <a:off x="3759896" y="669073"/>
          <a:ext cx="7728267" cy="5602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405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5BE18A-2524-0C09-0FDF-6E74FE374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E073-7ACA-1F60-AAC4-CD262A1C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379141"/>
            <a:ext cx="2947482" cy="6311591"/>
          </a:xfrm>
        </p:spPr>
        <p:txBody>
          <a:bodyPr>
            <a:normAutofit/>
          </a:bodyPr>
          <a:lstStyle/>
          <a:p>
            <a:r>
              <a:rPr lang="en-US" sz="2400" dirty="0"/>
              <a:t>Purpose #4 Operation, </a:t>
            </a:r>
            <a:r>
              <a:rPr lang="en-US" sz="2700" dirty="0"/>
              <a:t>maintenance, and improvement of any work of improvement for water based recreational purposes, or other work of improvement that could have been built for </a:t>
            </a:r>
            <a:r>
              <a:rPr lang="en-US" sz="2400" dirty="0"/>
              <a:t>any other purpose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A2CE4B-1B43-16DB-8155-AF52C38D4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152763"/>
              </p:ext>
            </p:extLst>
          </p:nvPr>
        </p:nvGraphicFramePr>
        <p:xfrm>
          <a:off x="3759896" y="669073"/>
          <a:ext cx="7728267" cy="5805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216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F432-2C2B-35AC-C26A-F17B94B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64536" cy="4601183"/>
          </a:xfrm>
        </p:spPr>
        <p:txBody>
          <a:bodyPr>
            <a:normAutofit/>
          </a:bodyPr>
          <a:lstStyle/>
          <a:p>
            <a:r>
              <a:rPr lang="en-US" sz="4400" dirty="0"/>
              <a:t>Things the Conservancy Is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6985B-E98B-BFFC-FAD4-662A37E6B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The Conservancy is NOT pursuing eminent domain. </a:t>
            </a:r>
          </a:p>
          <a:p>
            <a:pPr lvl="1"/>
            <a:r>
              <a:rPr lang="en-US" sz="3800" dirty="0"/>
              <a:t>There are </a:t>
            </a:r>
            <a:r>
              <a:rPr lang="en-US" sz="3800" u="sng" dirty="0"/>
              <a:t>NO</a:t>
            </a:r>
            <a:r>
              <a:rPr lang="en-US" sz="3800" dirty="0"/>
              <a:t> plans to pursue eminent domain - The Conservancy does not have a budget that supports eminent domain and none of the goals of the Conservancy necessitate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97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55635-9A92-7E66-3FEB-3D27A20ED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581F-9D85-2555-0EAD-57BA557D0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64536" cy="4601183"/>
          </a:xfrm>
        </p:spPr>
        <p:txBody>
          <a:bodyPr>
            <a:normAutofit/>
          </a:bodyPr>
          <a:lstStyle/>
          <a:p>
            <a:r>
              <a:rPr lang="en-US" sz="4400" dirty="0"/>
              <a:t>Things the Conservancy Is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6646E-657D-3CF4-D43E-8F149CBC0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676187" cy="5120640"/>
          </a:xfrm>
        </p:spPr>
        <p:txBody>
          <a:bodyPr/>
          <a:lstStyle/>
          <a:p>
            <a:pPr lvl="0"/>
            <a:r>
              <a:rPr lang="en-US" sz="4000" dirty="0"/>
              <a:t>The Conservancy cannot independently raise taxes</a:t>
            </a:r>
          </a:p>
          <a:p>
            <a:pPr lvl="1"/>
            <a:r>
              <a:rPr lang="en-US" sz="4000" dirty="0"/>
              <a:t>The tax rate is capped at .0005 of assessed property values. The rate will not increase. Your tax amount will increase or decrease only as your property values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9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D4E69-02B3-7C91-FD60-DB10031E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US" dirty="0"/>
              <a:t>Where We Are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AFDCB-FC73-0F8C-6A9D-B30CA2445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829733"/>
            <a:ext cx="6627377" cy="514773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Attorney Representation: Colby Barkes</a:t>
            </a:r>
          </a:p>
          <a:p>
            <a:r>
              <a:rPr lang="en-US" sz="2800" dirty="0"/>
              <a:t>Passed Some Major Hurdles</a:t>
            </a:r>
          </a:p>
          <a:p>
            <a:pPr lvl="1"/>
            <a:r>
              <a:rPr lang="en-US" sz="2800" dirty="0"/>
              <a:t>Met the Petition Requirements &amp; Filed with the Courts</a:t>
            </a:r>
          </a:p>
          <a:p>
            <a:pPr lvl="1"/>
            <a:r>
              <a:rPr lang="en-US" sz="2800" dirty="0"/>
              <a:t>Initial Hearing – February 2026</a:t>
            </a:r>
          </a:p>
          <a:p>
            <a:pPr lvl="2"/>
            <a:r>
              <a:rPr lang="en-US" sz="2800" b="1" dirty="0"/>
              <a:t>Judge approved and moving forward</a:t>
            </a:r>
          </a:p>
          <a:p>
            <a:pPr lvl="1"/>
            <a:r>
              <a:rPr lang="en-US" sz="2800" dirty="0"/>
              <a:t>Awaiting Natural Resource Commission (NRC) Hearing Date</a:t>
            </a:r>
          </a:p>
          <a:p>
            <a:pPr lvl="2"/>
            <a:r>
              <a:rPr lang="en-US" sz="2800" dirty="0"/>
              <a:t>Hearing scheduled but NRC postponed, awaiting reschedule date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32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CA51C-9CCC-5793-C565-22600C32F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162C7-DDD5-C1C1-14ED-0842E82A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64536" cy="4601183"/>
          </a:xfrm>
        </p:spPr>
        <p:txBody>
          <a:bodyPr>
            <a:normAutofit/>
          </a:bodyPr>
          <a:lstStyle/>
          <a:p>
            <a:r>
              <a:rPr lang="en-US" sz="4400" dirty="0"/>
              <a:t>Things the Conservancy Is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307BA-0AC3-5B84-69A0-EC64D051B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676187" cy="5120640"/>
          </a:xfrm>
        </p:spPr>
        <p:txBody>
          <a:bodyPr/>
          <a:lstStyle/>
          <a:p>
            <a:pPr lvl="0"/>
            <a:r>
              <a:rPr lang="en-US" sz="4000" dirty="0"/>
              <a:t>The Conservancy does not provide random people with access to private property</a:t>
            </a:r>
          </a:p>
          <a:p>
            <a:pPr lvl="1"/>
            <a:r>
              <a:rPr lang="en-US" sz="4000" dirty="0"/>
              <a:t>The Conservancy only grants access to personal property under limited conditions</a:t>
            </a:r>
          </a:p>
          <a:p>
            <a:pPr lvl="1"/>
            <a:r>
              <a:rPr lang="en-US" sz="4000" dirty="0"/>
              <a:t>It does NOT allow for public use of private property!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93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34A95-9653-BF6E-867A-BD318A34F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B9CA-490A-D26A-DE35-6F9CFBE1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64536" cy="4601183"/>
          </a:xfrm>
        </p:spPr>
        <p:txBody>
          <a:bodyPr>
            <a:normAutofit/>
          </a:bodyPr>
          <a:lstStyle/>
          <a:p>
            <a:r>
              <a:rPr lang="en-US" sz="4400" dirty="0"/>
              <a:t>West Lakes Conservancy District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9319-DAA8-D277-5A29-F6D3BDA9D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676187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034437-F705-055E-A927-476C438FF9FC}"/>
              </a:ext>
            </a:extLst>
          </p:cNvPr>
          <p:cNvSpPr/>
          <p:nvPr/>
        </p:nvSpPr>
        <p:spPr>
          <a:xfrm>
            <a:off x="4706725" y="2463029"/>
            <a:ext cx="61590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3985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49357-4AC7-DB29-2243-1B20A243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US" dirty="0"/>
              <a:t>Natural Resource Commission (NRC) Required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EEB51-9D27-6EDF-B06A-A233A4771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762001"/>
            <a:ext cx="6627377" cy="5334000"/>
          </a:xfrm>
        </p:spPr>
        <p:txBody>
          <a:bodyPr>
            <a:normAutofit/>
          </a:bodyPr>
          <a:lstStyle/>
          <a:p>
            <a:r>
              <a:rPr lang="en-US" sz="2400" dirty="0"/>
              <a:t>Kristi Johnson, Watershed Stewardship Manager, Indiana Dept of Natural Resources, will review the following as part of the hearing process:</a:t>
            </a:r>
          </a:p>
          <a:p>
            <a:pPr lvl="1"/>
            <a:r>
              <a:rPr lang="en-US" sz="2200" dirty="0"/>
              <a:t>1. Is the Conservancy necessary?</a:t>
            </a:r>
          </a:p>
          <a:p>
            <a:pPr lvl="1"/>
            <a:r>
              <a:rPr lang="en-US" sz="2200" dirty="0"/>
              <a:t>2. Does the Conservancy hold promise of economic/engineering feasibility?</a:t>
            </a:r>
          </a:p>
          <a:p>
            <a:pPr lvl="1"/>
            <a:r>
              <a:rPr lang="en-US" sz="2200" dirty="0"/>
              <a:t>3. Does the Conservancy offer benefits in excess of costs?</a:t>
            </a:r>
          </a:p>
          <a:p>
            <a:pPr lvl="1"/>
            <a:r>
              <a:rPr lang="en-US" sz="2200" dirty="0"/>
              <a:t>4. Does the Conservancy cover and serve the proper area?</a:t>
            </a:r>
          </a:p>
          <a:p>
            <a:pPr lvl="1"/>
            <a:r>
              <a:rPr lang="en-US" sz="2200" dirty="0"/>
              <a:t>5. Could the Conservancy be established in a manner compatible with established conservancy district, flood control projects, reservoirs, lakes, drains, levees, and other water management or water supply projects?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3B590-2165-EAA9-198F-543FF36B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US" dirty="0"/>
              <a:t>1. Is the Conservancy Necessary?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53BCD-C4F4-A0CB-D3D1-5EA5C6A7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762001"/>
            <a:ext cx="6627377" cy="5132172"/>
          </a:xfrm>
        </p:spPr>
        <p:txBody>
          <a:bodyPr>
            <a:normAutofit fontScale="92500"/>
          </a:bodyPr>
          <a:lstStyle/>
          <a:p>
            <a:pPr lvl="0"/>
            <a:r>
              <a:rPr lang="en-US" sz="2100" dirty="0"/>
              <a:t>West Lakes Association (WLA) is not a sustainable solution</a:t>
            </a:r>
          </a:p>
          <a:p>
            <a:pPr lvl="1"/>
            <a:r>
              <a:rPr lang="en-US" sz="2100" dirty="0"/>
              <a:t>Minimal budget and dwindling volunteer resources</a:t>
            </a:r>
          </a:p>
          <a:p>
            <a:pPr lvl="0"/>
            <a:r>
              <a:rPr lang="en-US" sz="2100" dirty="0"/>
              <a:t>Logjam Removal – Primarily volunteers with permission from landowners along the river. Because we have explored the establishment of a conservancy, we have been told WE WILL NOT BE ALLOWED TO WORK ON THEIR PORTIONS OF THE RIVER.  </a:t>
            </a:r>
            <a:r>
              <a:rPr lang="en-US" sz="2100" u="sng" dirty="0"/>
              <a:t>At this point a conservancy is our only solution.</a:t>
            </a:r>
            <a:endParaRPr lang="en-US" sz="2100" dirty="0"/>
          </a:p>
          <a:p>
            <a:pPr lvl="0"/>
            <a:r>
              <a:rPr lang="en-US" sz="2100" dirty="0"/>
              <a:t>We have explored other solutions </a:t>
            </a:r>
          </a:p>
          <a:p>
            <a:pPr lvl="1"/>
            <a:r>
              <a:rPr lang="en-US" sz="2100" dirty="0"/>
              <a:t>Joining a possible St Joe River Basin Watershed Development Commission</a:t>
            </a:r>
          </a:p>
          <a:p>
            <a:pPr lvl="1"/>
            <a:r>
              <a:rPr lang="en-US" sz="2100" dirty="0"/>
              <a:t>North Branch of the Elkhart River (NBER) as a Natural Drain</a:t>
            </a:r>
          </a:p>
          <a:p>
            <a:pPr lvl="0"/>
            <a:r>
              <a:rPr lang="en-US" sz="2100" dirty="0"/>
              <a:t>The flooding in this area is well known</a:t>
            </a:r>
          </a:p>
          <a:p>
            <a:pPr lvl="1"/>
            <a:r>
              <a:rPr lang="en-US" sz="2100" dirty="0"/>
              <a:t>Silver Jackets Report of 2010. Many recommendations but no funding</a:t>
            </a:r>
          </a:p>
          <a:p>
            <a:pPr lvl="1"/>
            <a:r>
              <a:rPr lang="en-US" sz="2100" dirty="0"/>
              <a:t>NBER study of 2020. Recommendations but no funding</a:t>
            </a:r>
          </a:p>
          <a:p>
            <a:endParaRPr lang="en-US" sz="13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2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F361-3599-32A0-B370-1E488E77B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2. Does the Conservancy Hold Promise of Economic/ Engineering Feasibility?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409A06-B542-406A-5B16-06924097C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312941"/>
              </p:ext>
            </p:extLst>
          </p:nvPr>
        </p:nvGraphicFramePr>
        <p:xfrm>
          <a:off x="3759896" y="518984"/>
          <a:ext cx="7728267" cy="5993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814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85CB4-E531-8E9E-6E8D-27EC25AA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US" dirty="0"/>
              <a:t>3. Does the Conservancy Offer Benefits in Excess of Costs?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C307A-F7D1-A66D-BB11-743456B46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762001"/>
            <a:ext cx="6627377" cy="5334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Adequate but not excessive budget created to accomplish needed tasks but no allowance for mission creep</a:t>
            </a:r>
          </a:p>
          <a:p>
            <a:pPr lvl="1"/>
            <a:r>
              <a:rPr lang="en-US" sz="2000" dirty="0"/>
              <a:t>There is no budget, plans, desire or allowance for campsites, hiking trails, and other property rights infringing endeavors.   These are not planned and are not even economically feasible</a:t>
            </a:r>
          </a:p>
          <a:p>
            <a:pPr lvl="0"/>
            <a:r>
              <a:rPr lang="en-US" dirty="0"/>
              <a:t>Careful to not overreach</a:t>
            </a:r>
          </a:p>
          <a:p>
            <a:pPr lvl="0"/>
            <a:r>
              <a:rPr lang="en-US" dirty="0"/>
              <a:t>Property values with and without flood events</a:t>
            </a:r>
          </a:p>
          <a:p>
            <a:pPr lvl="0"/>
            <a:r>
              <a:rPr lang="en-US" dirty="0"/>
              <a:t>Currently using volunteers. There have been some very close calls that could have resulted in serious injury or worse.  This is not sustainable and poses a significant risk for workers as well as liability for property owners and WLA</a:t>
            </a:r>
          </a:p>
          <a:p>
            <a:endParaRPr lang="en-US" sz="17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1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81F8B-5685-1487-5FA2-FC774FAD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US" dirty="0"/>
              <a:t>4. Does the Conservancy Cover and Serve the Proper Area?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220713-B982-E3FE-77E9-EF5E0FEAF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762001"/>
            <a:ext cx="6627377" cy="5334000"/>
          </a:xfrm>
        </p:spPr>
        <p:txBody>
          <a:bodyPr>
            <a:noAutofit/>
          </a:bodyPr>
          <a:lstStyle/>
          <a:p>
            <a:pPr lvl="0"/>
            <a:r>
              <a:rPr lang="en-US" sz="1800" dirty="0"/>
              <a:t>¼ mile around lakes.  1</a:t>
            </a:r>
            <a:r>
              <a:rPr lang="en-US" sz="1800" baseline="30000" dirty="0"/>
              <a:t>st</a:t>
            </a:r>
            <a:r>
              <a:rPr lang="en-US" sz="1800" dirty="0"/>
              <a:t> and 2</a:t>
            </a:r>
            <a:r>
              <a:rPr lang="en-US" sz="1800" baseline="30000" dirty="0"/>
              <a:t>nd</a:t>
            </a:r>
            <a:r>
              <a:rPr lang="en-US" sz="1800" dirty="0"/>
              <a:t> row homes enjoy the lakes.  Runoff occurs from all within boundaries</a:t>
            </a:r>
          </a:p>
          <a:p>
            <a:pPr lvl="0"/>
            <a:r>
              <a:rPr lang="en-US" sz="1800" dirty="0"/>
              <a:t>Flood Hazard map shows impact of high water on proposed borders </a:t>
            </a:r>
          </a:p>
          <a:p>
            <a:pPr lvl="0"/>
            <a:r>
              <a:rPr lang="en-US" sz="1800" dirty="0"/>
              <a:t>Properties bordering river. This addresses: </a:t>
            </a:r>
          </a:p>
          <a:p>
            <a:pPr lvl="1"/>
            <a:r>
              <a:rPr lang="en-US" dirty="0"/>
              <a:t>The area of the river where most of the tree removal and weed treatment is necessary</a:t>
            </a:r>
          </a:p>
          <a:p>
            <a:pPr lvl="1"/>
            <a:r>
              <a:rPr lang="en-US" dirty="0"/>
              <a:t>The flood hazard risk tends to be localized to the river border</a:t>
            </a:r>
          </a:p>
          <a:p>
            <a:pPr lvl="1"/>
            <a:r>
              <a:rPr lang="en-US" dirty="0"/>
              <a:t>In determining the boundaries, we considered the property rights of the  freeholders – did not want to overtax in the interest of fairness – only properties immediately adjacent to the river, and extending no more than ¼ mile into the property</a:t>
            </a:r>
          </a:p>
          <a:p>
            <a:pPr lvl="0"/>
            <a:r>
              <a:rPr lang="en-US" sz="1800" dirty="0"/>
              <a:t>Only about 26% participation in WLA while the entirety reaps benefits</a:t>
            </a:r>
          </a:p>
          <a:p>
            <a:r>
              <a:rPr lang="en-US" sz="1800" dirty="0"/>
              <a:t>WLA through dues, donations, and volunteers has removed hundreds of logjams in the past 11 years.  Every one of these obstructions belongs to the property owners downstream of Dukes Bridge.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a river&#10;&#10;AI-generated content may be incorrect.">
            <a:extLst>
              <a:ext uri="{FF2B5EF4-FFF2-40B4-BE49-F238E27FC236}">
                <a16:creationId xmlns:a16="http://schemas.microsoft.com/office/drawing/2014/main" id="{BD98DF68-513A-6455-E883-7F1A0BB9A15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1680" b="1341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BDDF5D-B9EB-8380-B172-6A5C3AC0D2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6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B4555-8E02-31A1-24CC-47752029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056875"/>
            <a:ext cx="2774922" cy="4117981"/>
          </a:xfrm>
        </p:spPr>
        <p:txBody>
          <a:bodyPr>
            <a:normAutofit/>
          </a:bodyPr>
          <a:lstStyle/>
          <a:p>
            <a:r>
              <a:rPr lang="en-US" sz="2200" dirty="0"/>
              <a:t>5. Could the Conservancy be established and operated in a manner compatible with established conservancy district, flood control projects, reservoirs, lakes, drains, levees, and other water management or water supply projects?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742A1-EBB8-E061-1AED-DF83A838B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762001"/>
            <a:ext cx="6627377" cy="5334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Although there are many entities involved in the regulations pertaining to the boundary areas, none are responsible for taking action</a:t>
            </a:r>
          </a:p>
          <a:p>
            <a:pPr lvl="1"/>
            <a:r>
              <a:rPr lang="en-US" sz="2400" dirty="0"/>
              <a:t>DNR has assigned management of the Stop Logs to the WLA</a:t>
            </a:r>
          </a:p>
          <a:p>
            <a:pPr lvl="1"/>
            <a:r>
              <a:rPr lang="en-US" sz="2400" dirty="0"/>
              <a:t>The Silver Jackets Report outlines many steps that would help mitigate flooding, but no actionable items by any existing entity</a:t>
            </a:r>
          </a:p>
          <a:p>
            <a:pPr lvl="1"/>
            <a:r>
              <a:rPr lang="en-US" sz="2400" dirty="0"/>
              <a:t>Noble County is willing to partner with the WLCD to address the excessive sediment issues, but is not addressing it independent of the WLCD</a:t>
            </a:r>
          </a:p>
          <a:p>
            <a:pPr lvl="1"/>
            <a:r>
              <a:rPr lang="en-US" sz="2400" dirty="0"/>
              <a:t>IDNR, IDEM, Engineers, US Fish and Wildlife, EPA, Army Corps of Engineers, FEMA and others – all provide governance, but NO ACTION to address our issues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1828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2033</TotalTime>
  <Words>1713</Words>
  <Application>Microsoft Macintosh PowerPoint</Application>
  <PresentationFormat>Widescreen</PresentationFormat>
  <Paragraphs>156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Corbel</vt:lpstr>
      <vt:lpstr>Courier New</vt:lpstr>
      <vt:lpstr>Wingdings 2</vt:lpstr>
      <vt:lpstr>Frame</vt:lpstr>
      <vt:lpstr>West Lakes Conservancy District</vt:lpstr>
      <vt:lpstr>Where We Are Today</vt:lpstr>
      <vt:lpstr>Natural Resource Commission (NRC) Required Purposes</vt:lpstr>
      <vt:lpstr>1. Is the Conservancy Necessary? </vt:lpstr>
      <vt:lpstr>2. Does the Conservancy Hold Promise of Economic/ Engineering Feasibility?</vt:lpstr>
      <vt:lpstr>3. Does the Conservancy Offer Benefits in Excess of Costs?</vt:lpstr>
      <vt:lpstr>4. Does the Conservancy Cover and Serve the Proper Area?</vt:lpstr>
      <vt:lpstr>PowerPoint Presentation</vt:lpstr>
      <vt:lpstr>5. Could the Conservancy be established and operated in a manner compatible with established conservancy district, flood control projects, reservoirs, lakes, drains, levees, and other water management or water supply projects?</vt:lpstr>
      <vt:lpstr>West Lakes Conservancy District Project List</vt:lpstr>
      <vt:lpstr>Purpose #1 – Flood Prevention and Control</vt:lpstr>
      <vt:lpstr>Purpose #1 , Continued– Flood Prevention and Control</vt:lpstr>
      <vt:lpstr>Purpose #1 , Continued– Flood Prevention and Control</vt:lpstr>
      <vt:lpstr>Purpose #1 , Continued– Flood Prevention and Control</vt:lpstr>
      <vt:lpstr>Purpose #2 Prevention of Loss of Topsoil From Injurious Water Erosion</vt:lpstr>
      <vt:lpstr>Purpose #3 Developing forests, wildlife areas, parks and recreational facilities where feasible in connection with beneficial water management </vt:lpstr>
      <vt:lpstr>Purpose #4 Operation, maintenance, and improvement of any work of improvement for water based recreational purposes, or other work of improvement that could have been built for any other purpose</vt:lpstr>
      <vt:lpstr>Things the Conservancy Is NOT</vt:lpstr>
      <vt:lpstr>Things the Conservancy Is NOT</vt:lpstr>
      <vt:lpstr>Things the Conservancy Is NOT</vt:lpstr>
      <vt:lpstr>West Lakes Conservancy District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Veldman</dc:creator>
  <cp:lastModifiedBy>Laura Veldman</cp:lastModifiedBy>
  <cp:revision>12</cp:revision>
  <dcterms:created xsi:type="dcterms:W3CDTF">2026-05-10T20:39:20Z</dcterms:created>
  <dcterms:modified xsi:type="dcterms:W3CDTF">2026-05-22T21:58:20Z</dcterms:modified>
</cp:coreProperties>
</file>